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sldIdLst>
    <p:sldId id="272" r:id="rId5"/>
    <p:sldId id="268" r:id="rId6"/>
    <p:sldId id="263" r:id="rId7"/>
    <p:sldId id="266" r:id="rId8"/>
    <p:sldId id="267" r:id="rId9"/>
    <p:sldId id="262" r:id="rId10"/>
    <p:sldId id="275" r:id="rId11"/>
    <p:sldId id="276" r:id="rId12"/>
    <p:sldId id="277" r:id="rId13"/>
    <p:sldId id="278" r:id="rId14"/>
    <p:sldId id="279" r:id="rId15"/>
    <p:sldId id="280" r:id="rId16"/>
    <p:sldId id="281" r:id="rId17"/>
    <p:sldId id="282" r:id="rId18"/>
    <p:sldId id="269" r:id="rId19"/>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0" d="100"/>
          <a:sy n="40" d="100"/>
        </p:scale>
        <p:origin x="75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10/18/2025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A7613BF-2D1B-E5FE-648E-B75A470969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53041" y="655339"/>
            <a:ext cx="32272689" cy="16136345"/>
          </a:xfrm>
          <a:prstGeom prst="rect">
            <a:avLst/>
          </a:prstGeom>
        </p:spPr>
      </p:pic>
      <p:sp>
        <p:nvSpPr>
          <p:cNvPr id="2" name="Title 1"/>
          <p:cNvSpPr>
            <a:spLocks noGrp="1"/>
          </p:cNvSpPr>
          <p:nvPr>
            <p:ph type="ctrTitle"/>
          </p:nvPr>
        </p:nvSpPr>
        <p:spPr>
          <a:xfrm>
            <a:off x="1695846" y="2389384"/>
            <a:ext cx="12286059" cy="5669243"/>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6" y="8435371"/>
            <a:ext cx="12286059" cy="2310326"/>
          </a:xfrm>
        </p:spPr>
        <p:txBody>
          <a:bodyPr/>
          <a:lstStyle>
            <a:lvl1pPr marL="0" indent="0" algn="l">
              <a:buNone/>
              <a:defRPr sz="4800">
                <a:solidFill>
                  <a:schemeClr val="accent4">
                    <a:lumMod val="60000"/>
                    <a:lumOff val="40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16" name="Oval 15">
            <a:extLst>
              <a:ext uri="{FF2B5EF4-FFF2-40B4-BE49-F238E27FC236}">
                <a16:creationId xmlns:a16="http://schemas.microsoft.com/office/drawing/2014/main" id="{A0C5D54B-A58F-EC4D-AA02-F28EF11FB1FD}"/>
              </a:ext>
            </a:extLst>
          </p:cNvPr>
          <p:cNvSpPr>
            <a:spLocks noChangeAspect="1"/>
          </p:cNvSpPr>
          <p:nvPr userDrawn="1"/>
        </p:nvSpPr>
        <p:spPr>
          <a:xfrm>
            <a:off x="17603756" y="1202239"/>
            <a:ext cx="5122167" cy="5122167"/>
          </a:xfrm>
          <a:prstGeom prst="ellipse">
            <a:avLst/>
          </a:prstGeom>
          <a:no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DB51D0-EFE0-9143-AB1E-054D0CA220CB}"/>
              </a:ext>
            </a:extLst>
          </p:cNvPr>
          <p:cNvSpPr>
            <a:spLocks noChangeAspect="1"/>
          </p:cNvSpPr>
          <p:nvPr userDrawn="1"/>
        </p:nvSpPr>
        <p:spPr>
          <a:xfrm>
            <a:off x="20014718" y="8787051"/>
            <a:ext cx="2711205" cy="2711205"/>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464FADD-FB9D-29FE-BD5A-68E5EC6AE612}"/>
              </a:ext>
            </a:extLst>
          </p:cNvPr>
          <p:cNvSpPr/>
          <p:nvPr userDrawn="1"/>
        </p:nvSpPr>
        <p:spPr>
          <a:xfrm>
            <a:off x="15123517" y="3117984"/>
            <a:ext cx="7132072" cy="7132072"/>
          </a:xfrm>
          <a:prstGeom prst="ellipse">
            <a:avLst/>
          </a:prstGeom>
          <a:blipFill>
            <a:blip r:embed="rId4"/>
            <a:stretch>
              <a:fillRect/>
            </a:stretch>
          </a:blipFill>
          <a:ln w="1016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65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0"/>
            <a:ext cx="24387175" cy="6031149"/>
          </a:xfrm>
          <a:prstGeom prst="rect">
            <a:avLst/>
          </a:prstGeom>
          <a:gradFill>
            <a:gsLst>
              <a:gs pos="90000">
                <a:schemeClr val="accent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accent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sp>
        <p:nvSpPr>
          <p:cNvPr id="13" name="Content Placeholder 2">
            <a:extLst>
              <a:ext uri="{FF2B5EF4-FFF2-40B4-BE49-F238E27FC236}">
                <a16:creationId xmlns:a16="http://schemas.microsoft.com/office/drawing/2014/main" id="{42163B6E-7C1E-778A-BFE8-BCDA06ABC382}"/>
              </a:ext>
            </a:extLst>
          </p:cNvPr>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12">
            <a:extLst>
              <a:ext uri="{FF2B5EF4-FFF2-40B4-BE49-F238E27FC236}">
                <a16:creationId xmlns:a16="http://schemas.microsoft.com/office/drawing/2014/main" id="{690681E4-2A40-4210-7FEC-140E57A51BCC}"/>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531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accent5"/>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sp>
        <p:nvSpPr>
          <p:cNvPr id="4" name="Content Placeholder 2">
            <a:extLst>
              <a:ext uri="{FF2B5EF4-FFF2-40B4-BE49-F238E27FC236}">
                <a16:creationId xmlns:a16="http://schemas.microsoft.com/office/drawing/2014/main" id="{3FA7DF4B-A6ED-A587-02C0-73833950018B}"/>
              </a:ext>
            </a:extLst>
          </p:cNvPr>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12">
            <a:extLst>
              <a:ext uri="{FF2B5EF4-FFF2-40B4-BE49-F238E27FC236}">
                <a16:creationId xmlns:a16="http://schemas.microsoft.com/office/drawing/2014/main" id="{826C3CF9-FF37-28F5-8B74-78C127748390}"/>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43153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accent3"/>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sp>
        <p:nvSpPr>
          <p:cNvPr id="4" name="Content Placeholder 2">
            <a:extLst>
              <a:ext uri="{FF2B5EF4-FFF2-40B4-BE49-F238E27FC236}">
                <a16:creationId xmlns:a16="http://schemas.microsoft.com/office/drawing/2014/main" id="{822B85B7-3465-27BF-8DD3-9AFFA01990F4}"/>
              </a:ext>
            </a:extLst>
          </p:cNvPr>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12">
            <a:extLst>
              <a:ext uri="{FF2B5EF4-FFF2-40B4-BE49-F238E27FC236}">
                <a16:creationId xmlns:a16="http://schemas.microsoft.com/office/drawing/2014/main" id="{E864098C-9A8C-3D6A-C634-BF7A8C77A1F9}"/>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9486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accent4"/>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sp>
        <p:nvSpPr>
          <p:cNvPr id="4" name="Content Placeholder 2">
            <a:extLst>
              <a:ext uri="{FF2B5EF4-FFF2-40B4-BE49-F238E27FC236}">
                <a16:creationId xmlns:a16="http://schemas.microsoft.com/office/drawing/2014/main" id="{02C2E2EB-D299-1DAF-D616-D6E6B5C28B98}"/>
              </a:ext>
            </a:extLst>
          </p:cNvPr>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12">
            <a:extLst>
              <a:ext uri="{FF2B5EF4-FFF2-40B4-BE49-F238E27FC236}">
                <a16:creationId xmlns:a16="http://schemas.microsoft.com/office/drawing/2014/main" id="{2E98BEDD-8503-50FA-C912-40F9FCF62EDA}"/>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843458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tx1"/>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sp>
        <p:nvSpPr>
          <p:cNvPr id="4" name="Content Placeholder 2">
            <a:extLst>
              <a:ext uri="{FF2B5EF4-FFF2-40B4-BE49-F238E27FC236}">
                <a16:creationId xmlns:a16="http://schemas.microsoft.com/office/drawing/2014/main" id="{DDF4ACD9-D5B8-5469-2C70-9378E059CEF9}"/>
              </a:ext>
            </a:extLst>
          </p:cNvPr>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Graphic 12">
            <a:extLst>
              <a:ext uri="{FF2B5EF4-FFF2-40B4-BE49-F238E27FC236}">
                <a16:creationId xmlns:a16="http://schemas.microsoft.com/office/drawing/2014/main" id="{0870C4AA-79B6-6963-3EFD-E66CE7D096EB}"/>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719741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3"/>
            <a:ext cx="21033938" cy="4933537"/>
          </a:xfrm>
        </p:spPr>
        <p:txBody>
          <a:bodyPr anchor="b"/>
          <a:lstStyle>
            <a:lvl1pPr>
              <a:defRPr sz="12000">
                <a:solidFill>
                  <a:schemeClr val="bg1"/>
                </a:solidFill>
              </a:defRPr>
            </a:lvl1pPr>
          </a:lstStyle>
          <a:p>
            <a:r>
              <a:rPr lang="en-US"/>
              <a:t>This is a Section</a:t>
            </a:r>
            <a:br>
              <a:rPr lang="en-US"/>
            </a:br>
            <a:r>
              <a:rPr lang="en-US"/>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0">
                <a:solidFill>
                  <a:schemeClr val="accent4">
                    <a:lumMod val="60000"/>
                    <a:lumOff val="40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5600" y="-5334572"/>
            <a:ext cx="26824696" cy="13412348"/>
          </a:xfrm>
          <a:prstGeom prst="rect">
            <a:avLst/>
          </a:prstGeom>
        </p:spPr>
      </p:pic>
      <p:pic>
        <p:nvPicPr>
          <p:cNvPr id="4" name="Graphic 14">
            <a:extLst>
              <a:ext uri="{FF2B5EF4-FFF2-40B4-BE49-F238E27FC236}">
                <a16:creationId xmlns:a16="http://schemas.microsoft.com/office/drawing/2014/main" id="{3975784A-A064-093A-067F-5584E33E5BB5}"/>
              </a:ext>
            </a:extLst>
          </p:cNvPr>
          <p:cNvPicPr>
            <a:picLocks noChangeAspect="1"/>
          </p:cNvPicPr>
          <p:nvPr userDrawn="1"/>
        </p:nvPicPr>
        <p:blipFill>
          <a:blip r:embed="rId4"/>
          <a:srcRect/>
          <a:stretch/>
        </p:blipFill>
        <p:spPr>
          <a:xfrm>
            <a:off x="19508989" y="761993"/>
            <a:ext cx="3348739" cy="3348739"/>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3"/>
            <a:ext cx="21033938" cy="4933537"/>
          </a:xfrm>
        </p:spPr>
        <p:txBody>
          <a:bodyPr anchor="b"/>
          <a:lstStyle>
            <a:lvl1pPr>
              <a:defRPr sz="12000">
                <a:solidFill>
                  <a:schemeClr val="tx2"/>
                </a:solidFill>
              </a:defRPr>
            </a:lvl1pPr>
          </a:lstStyle>
          <a:p>
            <a:r>
              <a:rPr lang="en-US"/>
              <a:t>This is a Section</a:t>
            </a:r>
            <a:br>
              <a:rPr lang="en-US"/>
            </a:br>
            <a:r>
              <a:rPr lang="en-US"/>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0">
                <a:solidFill>
                  <a:schemeClr val="accent2"/>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25600" y="-5334572"/>
            <a:ext cx="26824696" cy="13412348"/>
          </a:xfrm>
          <a:prstGeom prst="rect">
            <a:avLst/>
          </a:prstGeom>
        </p:spPr>
      </p:pic>
      <p:pic>
        <p:nvPicPr>
          <p:cNvPr id="7" name="Graphic 14">
            <a:extLst>
              <a:ext uri="{FF2B5EF4-FFF2-40B4-BE49-F238E27FC236}">
                <a16:creationId xmlns:a16="http://schemas.microsoft.com/office/drawing/2014/main" id="{199F50A6-D8AB-EDD3-D048-CC0149C4D418}"/>
              </a:ext>
            </a:extLst>
          </p:cNvPr>
          <p:cNvPicPr>
            <a:picLocks noChangeAspect="1"/>
          </p:cNvPicPr>
          <p:nvPr userDrawn="1"/>
        </p:nvPicPr>
        <p:blipFill>
          <a:blip r:embed="rId4"/>
          <a:srcRect/>
          <a:stretch/>
        </p:blipFill>
        <p:spPr>
          <a:xfrm>
            <a:off x="19508989" y="761993"/>
            <a:ext cx="3348739" cy="3348739"/>
          </a:xfrm>
          <a:prstGeom prst="rect">
            <a:avLst/>
          </a:prstGeom>
        </p:spPr>
      </p:pic>
    </p:spTree>
    <p:extLst>
      <p:ext uri="{BB962C8B-B14F-4D97-AF65-F5344CB8AC3E}">
        <p14:creationId xmlns:p14="http://schemas.microsoft.com/office/powerpoint/2010/main" val="45270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295802" cy="2651126"/>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8" name="Content Placeholder 2">
            <a:extLst>
              <a:ext uri="{FF2B5EF4-FFF2-40B4-BE49-F238E27FC236}">
                <a16:creationId xmlns:a16="http://schemas.microsoft.com/office/drawing/2014/main" id="{EFB91033-4430-3FA2-FF98-0BE1EB68D4AB}"/>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Graphic 12">
            <a:extLst>
              <a:ext uri="{FF2B5EF4-FFF2-40B4-BE49-F238E27FC236}">
                <a16:creationId xmlns:a16="http://schemas.microsoft.com/office/drawing/2014/main" id="{10EB706D-3426-4EC9-8D2F-42050FF815D1}"/>
              </a:ext>
            </a:extLst>
          </p:cNvPr>
          <p:cNvPicPr>
            <a:picLocks noChangeAspect="1"/>
          </p:cNvPicPr>
          <p:nvPr userDrawn="1"/>
        </p:nvPicPr>
        <p:blipFill>
          <a:blip r:embed="rId2"/>
          <a:srcRect/>
          <a:stretch/>
        </p:blipFill>
        <p:spPr>
          <a:xfrm>
            <a:off x="20297186" y="901042"/>
            <a:ext cx="2413370" cy="241337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295802" cy="2651126"/>
          </a:xfrm>
        </p:spPr>
        <p:txBody>
          <a:bodyPr/>
          <a:lstStyle>
            <a:lvl1pPr>
              <a:defRPr>
                <a:solidFill>
                  <a:schemeClr val="bg2"/>
                </a:solidFill>
              </a:defRPr>
            </a:lvl1p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19DDA44B-C5A5-A861-3C1A-F9FE7C192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0200" y="3381377"/>
            <a:ext cx="26824696" cy="13412348"/>
          </a:xfrm>
          <a:prstGeom prst="rect">
            <a:avLst/>
          </a:prstGeom>
        </p:spPr>
      </p:pic>
      <p:pic>
        <p:nvPicPr>
          <p:cNvPr id="3" name="Graphic 12">
            <a:extLst>
              <a:ext uri="{FF2B5EF4-FFF2-40B4-BE49-F238E27FC236}">
                <a16:creationId xmlns:a16="http://schemas.microsoft.com/office/drawing/2014/main" id="{C173B007-63AA-06AC-FD0A-86C2E5FA343B}"/>
              </a:ext>
            </a:extLst>
          </p:cNvPr>
          <p:cNvPicPr>
            <a:picLocks noChangeAspect="1"/>
          </p:cNvPicPr>
          <p:nvPr userDrawn="1"/>
        </p:nvPicPr>
        <p:blipFill>
          <a:blip r:embed="rId4"/>
          <a:srcRect/>
          <a:stretch/>
        </p:blipFill>
        <p:spPr>
          <a:xfrm>
            <a:off x="20297186" y="901042"/>
            <a:ext cx="2413370" cy="2413370"/>
          </a:xfrm>
          <a:prstGeom prst="rect">
            <a:avLst/>
          </a:prstGeom>
        </p:spPr>
      </p:pic>
    </p:spTree>
    <p:extLst>
      <p:ext uri="{BB962C8B-B14F-4D97-AF65-F5344CB8AC3E}">
        <p14:creationId xmlns:p14="http://schemas.microsoft.com/office/powerpoint/2010/main" val="69888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295802" cy="2651126"/>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8E33EA31-F164-3C40-2757-817E81E8BA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00200" y="3381377"/>
            <a:ext cx="26824696" cy="13412348"/>
          </a:xfrm>
          <a:prstGeom prst="rect">
            <a:avLst/>
          </a:prstGeom>
        </p:spPr>
      </p:pic>
      <p:pic>
        <p:nvPicPr>
          <p:cNvPr id="3" name="Graphic 12">
            <a:extLst>
              <a:ext uri="{FF2B5EF4-FFF2-40B4-BE49-F238E27FC236}">
                <a16:creationId xmlns:a16="http://schemas.microsoft.com/office/drawing/2014/main" id="{DA42383B-FA1C-6CAF-89D0-93DDFE547406}"/>
              </a:ext>
            </a:extLst>
          </p:cNvPr>
          <p:cNvPicPr>
            <a:picLocks noChangeAspect="1"/>
          </p:cNvPicPr>
          <p:nvPr userDrawn="1"/>
        </p:nvPicPr>
        <p:blipFill>
          <a:blip r:embed="rId4"/>
          <a:srcRect/>
          <a:stretch/>
        </p:blipFill>
        <p:spPr>
          <a:xfrm>
            <a:off x="20297186" y="901042"/>
            <a:ext cx="2413370" cy="241337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3"/>
            <a:ext cx="21033938" cy="4933537"/>
          </a:xfrm>
        </p:spPr>
        <p:txBody>
          <a:bodyPr anchor="b"/>
          <a:lstStyle>
            <a:lvl1pPr>
              <a:defRPr sz="12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accent4">
                    <a:lumMod val="60000"/>
                    <a:lumOff val="40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CECA1D9-3F5E-423F-A198-1CEE1D1363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1521" y="3078499"/>
            <a:ext cx="32272689" cy="16136345"/>
          </a:xfrm>
          <a:prstGeom prst="rect">
            <a:avLst/>
          </a:prstGeom>
        </p:spPr>
      </p:pic>
      <p:pic>
        <p:nvPicPr>
          <p:cNvPr id="8" name="Graphic 14">
            <a:extLst>
              <a:ext uri="{FF2B5EF4-FFF2-40B4-BE49-F238E27FC236}">
                <a16:creationId xmlns:a16="http://schemas.microsoft.com/office/drawing/2014/main" id="{C42B5310-BE2B-52FB-F45F-5B77A792A2AF}"/>
              </a:ext>
            </a:extLst>
          </p:cNvPr>
          <p:cNvPicPr>
            <a:picLocks noChangeAspect="1"/>
          </p:cNvPicPr>
          <p:nvPr userDrawn="1"/>
        </p:nvPicPr>
        <p:blipFill>
          <a:blip r:embed="rId4"/>
          <a:srcRect/>
          <a:stretch/>
        </p:blipFill>
        <p:spPr>
          <a:xfrm>
            <a:off x="1453799" y="735098"/>
            <a:ext cx="3348739" cy="3348739"/>
          </a:xfrm>
          <a:prstGeom prst="rect">
            <a:avLst/>
          </a:prstGeom>
        </p:spPr>
      </p:pic>
    </p:spTree>
    <p:extLst>
      <p:ext uri="{BB962C8B-B14F-4D97-AF65-F5344CB8AC3E}">
        <p14:creationId xmlns:p14="http://schemas.microsoft.com/office/powerpoint/2010/main" val="271338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D3F886B4-D400-EEF6-2E13-56705D9649AA}"/>
              </a:ext>
            </a:extLst>
          </p:cNvPr>
          <p:cNvPicPr>
            <a:picLocks noChangeAspect="1"/>
          </p:cNvPicPr>
          <p:nvPr userDrawn="1"/>
        </p:nvPicPr>
        <p:blipFill>
          <a:blip r:embed="rId2"/>
          <a:srcRect/>
          <a:stretch/>
        </p:blipFill>
        <p:spPr>
          <a:xfrm>
            <a:off x="20297186" y="901042"/>
            <a:ext cx="2413370" cy="2413370"/>
          </a:xfrm>
          <a:prstGeom prst="rect">
            <a:avLst/>
          </a:prstGeom>
        </p:spPr>
      </p:pic>
    </p:spTree>
    <p:extLst>
      <p:ext uri="{BB962C8B-B14F-4D97-AF65-F5344CB8AC3E}">
        <p14:creationId xmlns:p14="http://schemas.microsoft.com/office/powerpoint/2010/main" val="1472687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EC523F9E-BE93-F722-A2A0-C14BB690F640}"/>
              </a:ext>
            </a:extLst>
          </p:cNvPr>
          <p:cNvPicPr>
            <a:picLocks noChangeAspect="1"/>
          </p:cNvPicPr>
          <p:nvPr userDrawn="1"/>
        </p:nvPicPr>
        <p:blipFill>
          <a:blip r:embed="rId2"/>
          <a:srcRect/>
          <a:stretch/>
        </p:blipFill>
        <p:spPr>
          <a:xfrm>
            <a:off x="20297186" y="901042"/>
            <a:ext cx="2413370" cy="241337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3"/>
            <a:ext cx="21033938" cy="4933537"/>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accent2"/>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FC1BFA6-B719-2467-F8C3-35A3399626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521521" y="3078499"/>
            <a:ext cx="32272689" cy="16136344"/>
          </a:xfrm>
          <a:prstGeom prst="rect">
            <a:avLst/>
          </a:prstGeom>
        </p:spPr>
      </p:pic>
      <p:pic>
        <p:nvPicPr>
          <p:cNvPr id="7" name="Graphic 14">
            <a:extLst>
              <a:ext uri="{FF2B5EF4-FFF2-40B4-BE49-F238E27FC236}">
                <a16:creationId xmlns:a16="http://schemas.microsoft.com/office/drawing/2014/main" id="{43348314-4B99-F2B7-8D62-0BD6013CF45A}"/>
              </a:ext>
            </a:extLst>
          </p:cNvPr>
          <p:cNvPicPr>
            <a:picLocks noChangeAspect="1"/>
          </p:cNvPicPr>
          <p:nvPr userDrawn="1"/>
        </p:nvPicPr>
        <p:blipFill>
          <a:blip r:embed="rId4"/>
          <a:srcRect/>
          <a:stretch/>
        </p:blipFill>
        <p:spPr>
          <a:xfrm>
            <a:off x="1453799" y="735098"/>
            <a:ext cx="3348739" cy="3348739"/>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0"/>
            <a:ext cx="24387175" cy="6031149"/>
          </a:xfrm>
          <a:prstGeom prst="rect">
            <a:avLst/>
          </a:prstGeom>
          <a:gradFill>
            <a:gsLst>
              <a:gs pos="90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76619" y="730251"/>
            <a:ext cx="18294708" cy="2651126"/>
          </a:xfrm>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1" name="Content Placeholder 2">
            <a:extLst>
              <a:ext uri="{FF2B5EF4-FFF2-40B4-BE49-F238E27FC236}">
                <a16:creationId xmlns:a16="http://schemas.microsoft.com/office/drawing/2014/main" id="{E354056B-84AB-14DF-03A8-3F15DA6C1541}"/>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12">
            <a:extLst>
              <a:ext uri="{FF2B5EF4-FFF2-40B4-BE49-F238E27FC236}">
                <a16:creationId xmlns:a16="http://schemas.microsoft.com/office/drawing/2014/main" id="{3E300E58-D78D-93EB-C2D1-A01B48B29980}"/>
              </a:ext>
            </a:extLst>
          </p:cNvPr>
          <p:cNvPicPr>
            <a:picLocks noChangeAspect="1"/>
          </p:cNvPicPr>
          <p:nvPr userDrawn="1"/>
        </p:nvPicPr>
        <p:blipFill>
          <a:blip r:embed="rId4"/>
          <a:srcRect/>
          <a:stretch/>
        </p:blipFill>
        <p:spPr>
          <a:xfrm>
            <a:off x="20297476" y="901187"/>
            <a:ext cx="2413080" cy="2413080"/>
          </a:xfrm>
          <a:prstGeom prst="rect">
            <a:avLst/>
          </a:prstGeom>
          <a:effectLst/>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1" y="0"/>
            <a:ext cx="24387175" cy="6031149"/>
          </a:xfrm>
          <a:prstGeom prst="rect">
            <a:avLst/>
          </a:prstGeom>
          <a:gradFill>
            <a:gsLst>
              <a:gs pos="90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76619" y="730251"/>
            <a:ext cx="18295802" cy="2651126"/>
          </a:xfrm>
        </p:spPr>
        <p:txBody>
          <a:bodyPr/>
          <a:lstStyle/>
          <a:p>
            <a:r>
              <a:rPr lang="en-US"/>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7" name="Content Placeholder 2">
            <a:extLst>
              <a:ext uri="{FF2B5EF4-FFF2-40B4-BE49-F238E27FC236}">
                <a16:creationId xmlns:a16="http://schemas.microsoft.com/office/drawing/2014/main" id="{97DFD25C-D422-9773-8C3E-F30E5A35D889}"/>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12">
            <a:extLst>
              <a:ext uri="{FF2B5EF4-FFF2-40B4-BE49-F238E27FC236}">
                <a16:creationId xmlns:a16="http://schemas.microsoft.com/office/drawing/2014/main" id="{05A4DA80-E758-DE7D-41F4-15E0858D9E08}"/>
              </a:ext>
            </a:extLst>
          </p:cNvPr>
          <p:cNvPicPr>
            <a:picLocks noChangeAspect="1"/>
          </p:cNvPicPr>
          <p:nvPr userDrawn="1"/>
        </p:nvPicPr>
        <p:blipFill>
          <a:blip r:embed="rId4"/>
          <a:srcRect/>
          <a:stretch/>
        </p:blipFill>
        <p:spPr>
          <a:xfrm>
            <a:off x="20297476" y="901187"/>
            <a:ext cx="2413080" cy="2413080"/>
          </a:xfrm>
          <a:prstGeom prst="rect">
            <a:avLst/>
          </a:prstGeom>
          <a:effectLst/>
        </p:spPr>
      </p:pic>
    </p:spTree>
    <p:extLst>
      <p:ext uri="{BB962C8B-B14F-4D97-AF65-F5344CB8AC3E}">
        <p14:creationId xmlns:p14="http://schemas.microsoft.com/office/powerpoint/2010/main" val="37042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0"/>
            <a:ext cx="24387175" cy="6031149"/>
          </a:xfrm>
          <a:prstGeom prst="rect">
            <a:avLst/>
          </a:prstGeom>
          <a:gradFill>
            <a:gsLst>
              <a:gs pos="90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7" name="Title 1">
            <a:extLst>
              <a:ext uri="{FF2B5EF4-FFF2-40B4-BE49-F238E27FC236}">
                <a16:creationId xmlns:a16="http://schemas.microsoft.com/office/drawing/2014/main" id="{1E9FEDB2-E093-2206-F930-8A55E8085A98}"/>
              </a:ext>
            </a:extLst>
          </p:cNvPr>
          <p:cNvSpPr>
            <a:spLocks noGrp="1"/>
          </p:cNvSpPr>
          <p:nvPr>
            <p:ph type="title"/>
          </p:nvPr>
        </p:nvSpPr>
        <p:spPr>
          <a:xfrm>
            <a:off x="1676619" y="730251"/>
            <a:ext cx="18295802" cy="2651126"/>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221F461A-4351-07E2-2230-AF5254D90F2D}"/>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12">
            <a:extLst>
              <a:ext uri="{FF2B5EF4-FFF2-40B4-BE49-F238E27FC236}">
                <a16:creationId xmlns:a16="http://schemas.microsoft.com/office/drawing/2014/main" id="{652D1F2A-830F-4B7B-543C-3BA4903D10ED}"/>
              </a:ext>
            </a:extLst>
          </p:cNvPr>
          <p:cNvPicPr>
            <a:picLocks noChangeAspect="1"/>
          </p:cNvPicPr>
          <p:nvPr userDrawn="1"/>
        </p:nvPicPr>
        <p:blipFill>
          <a:blip r:embed="rId4"/>
          <a:srcRect/>
          <a:stretch/>
        </p:blipFill>
        <p:spPr>
          <a:xfrm>
            <a:off x="20297476" y="901187"/>
            <a:ext cx="2413080" cy="2413080"/>
          </a:xfrm>
          <a:prstGeom prst="rect">
            <a:avLst/>
          </a:prstGeom>
          <a:effectLst/>
        </p:spPr>
      </p:pic>
    </p:spTree>
    <p:extLst>
      <p:ext uri="{BB962C8B-B14F-4D97-AF65-F5344CB8AC3E}">
        <p14:creationId xmlns:p14="http://schemas.microsoft.com/office/powerpoint/2010/main" val="402086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0"/>
            <a:ext cx="24387175" cy="6031149"/>
          </a:xfrm>
          <a:prstGeom prst="rect">
            <a:avLst/>
          </a:prstGeom>
          <a:gradFill>
            <a:gsLst>
              <a:gs pos="90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19" y="730251"/>
            <a:ext cx="18295802" cy="2651126"/>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F98F0BDC-58DF-1167-DF00-84C622A97C95}"/>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12">
            <a:extLst>
              <a:ext uri="{FF2B5EF4-FFF2-40B4-BE49-F238E27FC236}">
                <a16:creationId xmlns:a16="http://schemas.microsoft.com/office/drawing/2014/main" id="{E7D768FA-BF70-CCAD-D02A-55241BF23BC2}"/>
              </a:ext>
            </a:extLst>
          </p:cNvPr>
          <p:cNvPicPr>
            <a:picLocks noChangeAspect="1"/>
          </p:cNvPicPr>
          <p:nvPr userDrawn="1"/>
        </p:nvPicPr>
        <p:blipFill>
          <a:blip r:embed="rId4"/>
          <a:srcRect/>
          <a:stretch/>
        </p:blipFill>
        <p:spPr>
          <a:xfrm>
            <a:off x="20297476" y="901187"/>
            <a:ext cx="2413080" cy="2413080"/>
          </a:xfrm>
          <a:prstGeom prst="rect">
            <a:avLst/>
          </a:prstGeom>
          <a:effectLst/>
        </p:spPr>
      </p:pic>
    </p:spTree>
    <p:extLst>
      <p:ext uri="{BB962C8B-B14F-4D97-AF65-F5344CB8AC3E}">
        <p14:creationId xmlns:p14="http://schemas.microsoft.com/office/powerpoint/2010/main" val="60387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0"/>
            <a:ext cx="24387175" cy="6031149"/>
          </a:xfrm>
          <a:prstGeom prst="rect">
            <a:avLst/>
          </a:prstGeom>
          <a:gradFill>
            <a:gsLst>
              <a:gs pos="90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19" y="730251"/>
            <a:ext cx="18295802" cy="2651126"/>
          </a:xfrm>
        </p:spPr>
        <p:txBody>
          <a:bodyPr/>
          <a:lstStyle/>
          <a:p>
            <a:r>
              <a:rPr lang="en-US"/>
              <a:t>Click to edit Master title style</a:t>
            </a:r>
          </a:p>
        </p:txBody>
      </p:sp>
      <p:sp>
        <p:nvSpPr>
          <p:cNvPr id="12" name="Content Placeholder 2">
            <a:extLst>
              <a:ext uri="{FF2B5EF4-FFF2-40B4-BE49-F238E27FC236}">
                <a16:creationId xmlns:a16="http://schemas.microsoft.com/office/drawing/2014/main" id="{C59F3036-26A1-ABAD-E244-95C6B44BE2EB}"/>
              </a:ext>
            </a:extLst>
          </p:cNvPr>
          <p:cNvSpPr>
            <a:spLocks noGrp="1"/>
          </p:cNvSpPr>
          <p:nvPr>
            <p:ph idx="1"/>
          </p:nvPr>
        </p:nvSpPr>
        <p:spPr>
          <a:xfrm>
            <a:off x="1676619" y="3651250"/>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Graphic 12">
            <a:extLst>
              <a:ext uri="{FF2B5EF4-FFF2-40B4-BE49-F238E27FC236}">
                <a16:creationId xmlns:a16="http://schemas.microsoft.com/office/drawing/2014/main" id="{24E836F0-E3FA-6223-FDC5-C3177A842B6C}"/>
              </a:ext>
            </a:extLst>
          </p:cNvPr>
          <p:cNvPicPr>
            <a:picLocks noChangeAspect="1"/>
          </p:cNvPicPr>
          <p:nvPr userDrawn="1"/>
        </p:nvPicPr>
        <p:blipFill>
          <a:blip r:embed="rId4"/>
          <a:srcRect/>
          <a:stretch/>
        </p:blipFill>
        <p:spPr>
          <a:xfrm>
            <a:off x="20297476" y="901187"/>
            <a:ext cx="2413080" cy="2413080"/>
          </a:xfrm>
          <a:prstGeom prst="rect">
            <a:avLst/>
          </a:prstGeom>
          <a:effectLst/>
        </p:spPr>
      </p:pic>
    </p:spTree>
    <p:extLst>
      <p:ext uri="{BB962C8B-B14F-4D97-AF65-F5344CB8AC3E}">
        <p14:creationId xmlns:p14="http://schemas.microsoft.com/office/powerpoint/2010/main" val="150653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8" y="-4903094"/>
            <a:ext cx="27140450"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4"/>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676618" y="730251"/>
            <a:ext cx="14506882" cy="3199190"/>
          </a:xfrm>
        </p:spPr>
        <p:txBody>
          <a:bodyPr/>
          <a:lstStyle/>
          <a:p>
            <a:r>
              <a:rPr lang="en-US"/>
              <a:t>This is a Title Block</a:t>
            </a:r>
          </a:p>
        </p:txBody>
      </p:sp>
      <p:sp>
        <p:nvSpPr>
          <p:cNvPr id="3" name="Content Placeholder 2"/>
          <p:cNvSpPr>
            <a:spLocks noGrp="1"/>
          </p:cNvSpPr>
          <p:nvPr>
            <p:ph idx="1"/>
          </p:nvPr>
        </p:nvSpPr>
        <p:spPr>
          <a:xfrm>
            <a:off x="1676618" y="4292600"/>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6" y="3929441"/>
            <a:ext cx="7617876" cy="7617876"/>
          </a:xfrm>
          <a:prstGeom prst="ellipse">
            <a:avLst/>
          </a:prstGeom>
          <a:solidFill>
            <a:schemeClr val="bg1"/>
          </a:solidFill>
          <a:ln w="101600">
            <a:solidFill>
              <a:schemeClr val="tx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200"/>
            <a:endParaRPr lang="en-US"/>
          </a:p>
        </p:txBody>
      </p:sp>
      <p:pic>
        <p:nvPicPr>
          <p:cNvPr id="4" name="Graphic 12">
            <a:extLst>
              <a:ext uri="{FF2B5EF4-FFF2-40B4-BE49-F238E27FC236}">
                <a16:creationId xmlns:a16="http://schemas.microsoft.com/office/drawing/2014/main" id="{E6E349AE-98E2-3394-40D9-854EE45919EF}"/>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37096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accent1"/>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accent1"/>
                </a:solidFill>
              </a:defRPr>
            </a:lvl1pPr>
          </a:lstStyle>
          <a:p>
            <a:fld id="{20AF9D7A-5BEE-9245-944A-197F51D542D9}" type="slidenum">
              <a:rPr lang="en-US" smtClean="0"/>
              <a:pPr/>
              <a:t>‹#›</a:t>
            </a:fld>
            <a:endParaRPr lang="en-US"/>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63" r:id="rId3"/>
    <p:sldLayoutId id="2147483668" r:id="rId4"/>
    <p:sldLayoutId id="2147483675" r:id="rId5"/>
    <p:sldLayoutId id="2147483674" r:id="rId6"/>
    <p:sldLayoutId id="2147483673" r:id="rId7"/>
    <p:sldLayoutId id="2147483680" r:id="rId8"/>
    <p:sldLayoutId id="2147483682" r:id="rId9"/>
    <p:sldLayoutId id="2147483671" r:id="rId10"/>
    <p:sldLayoutId id="2147483672" r:id="rId11"/>
    <p:sldLayoutId id="2147483677" r:id="rId12"/>
    <p:sldLayoutId id="2147483678" r:id="rId13"/>
    <p:sldLayoutId id="2147483679" r:id="rId14"/>
    <p:sldLayoutId id="2147483669" r:id="rId15"/>
    <p:sldLayoutId id="2147483683" r:id="rId16"/>
    <p:sldLayoutId id="2147483662" r:id="rId17"/>
    <p:sldLayoutId id="2147483676" r:id="rId18"/>
    <p:sldLayoutId id="2147483666" r:id="rId19"/>
    <p:sldLayoutId id="2147483681" r:id="rId20"/>
    <p:sldLayoutId id="2147483667" r:id="rId21"/>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hyperlink" Target="https://www.youtube.com/watch?v=hhQcOxwt3mc" TargetMode="Externa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A67C-49E8-EF59-9C08-6C0B8C4AF75A}"/>
              </a:ext>
            </a:extLst>
          </p:cNvPr>
          <p:cNvSpPr>
            <a:spLocks noGrp="1"/>
          </p:cNvSpPr>
          <p:nvPr>
            <p:ph type="ctrTitle"/>
          </p:nvPr>
        </p:nvSpPr>
        <p:spPr>
          <a:xfrm>
            <a:off x="1695846" y="1908312"/>
            <a:ext cx="12616502" cy="6150315"/>
          </a:xfrm>
        </p:spPr>
        <p:txBody>
          <a:bodyPr>
            <a:normAutofit/>
          </a:bodyPr>
          <a:lstStyle/>
          <a:p>
            <a:r>
              <a:rPr lang="en-US" sz="10200" dirty="0"/>
              <a:t>From Borders to Boardrooms: Advancing Women, Trade and Inclusion</a:t>
            </a:r>
          </a:p>
        </p:txBody>
      </p:sp>
      <p:sp>
        <p:nvSpPr>
          <p:cNvPr id="3" name="Subtitle 2">
            <a:extLst>
              <a:ext uri="{FF2B5EF4-FFF2-40B4-BE49-F238E27FC236}">
                <a16:creationId xmlns:a16="http://schemas.microsoft.com/office/drawing/2014/main" id="{B9A82A94-5FCB-30AB-3561-8EF2FFFED934}"/>
              </a:ext>
            </a:extLst>
          </p:cNvPr>
          <p:cNvSpPr>
            <a:spLocks noGrp="1"/>
          </p:cNvSpPr>
          <p:nvPr>
            <p:ph type="subTitle" idx="1"/>
          </p:nvPr>
        </p:nvSpPr>
        <p:spPr/>
        <p:txBody>
          <a:bodyPr>
            <a:normAutofit/>
          </a:bodyPr>
          <a:lstStyle/>
          <a:p>
            <a:r>
              <a:rPr lang="en-US" dirty="0"/>
              <a:t>Innocent Kawooya, NIM, Charlotte Neeza, Doreen Nanfuka, Nicholas Kalungi, Joseph Kimbowa, Dr. Jonathan Pinfolo – COO, DFI </a:t>
            </a:r>
          </a:p>
        </p:txBody>
      </p:sp>
      <p:sp>
        <p:nvSpPr>
          <p:cNvPr id="4" name="Slide Number Placeholder 3">
            <a:extLst>
              <a:ext uri="{FF2B5EF4-FFF2-40B4-BE49-F238E27FC236}">
                <a16:creationId xmlns:a16="http://schemas.microsoft.com/office/drawing/2014/main" id="{566E5426-AD9C-11C3-0EFD-B8256A540183}"/>
              </a:ext>
            </a:extLst>
          </p:cNvPr>
          <p:cNvSpPr>
            <a:spLocks noGrp="1"/>
          </p:cNvSpPr>
          <p:nvPr>
            <p:ph type="sldNum" sz="quarter" idx="12"/>
          </p:nvPr>
        </p:nvSpPr>
        <p:spPr/>
        <p:txBody>
          <a:bodyPr/>
          <a:lstStyle/>
          <a:p>
            <a:fld id="{20AF9D7A-5BEE-9245-944A-197F51D542D9}" type="slidenum">
              <a:rPr lang="en-US" smtClean="0"/>
              <a:pPr/>
              <a:t>1</a:t>
            </a:fld>
            <a:endParaRPr lang="en-US"/>
          </a:p>
        </p:txBody>
      </p:sp>
    </p:spTree>
    <p:extLst>
      <p:ext uri="{BB962C8B-B14F-4D97-AF65-F5344CB8AC3E}">
        <p14:creationId xmlns:p14="http://schemas.microsoft.com/office/powerpoint/2010/main" val="413536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638D-626D-9751-B2B9-E62C0F8122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C82EF0-E6E3-ABA7-4D9F-F162FFB9326B}"/>
              </a:ext>
            </a:extLst>
          </p:cNvPr>
          <p:cNvSpPr>
            <a:spLocks noGrp="1"/>
          </p:cNvSpPr>
          <p:nvPr>
            <p:ph type="title"/>
          </p:nvPr>
        </p:nvSpPr>
        <p:spPr/>
        <p:txBody>
          <a:bodyPr>
            <a:normAutofit/>
          </a:bodyPr>
          <a:lstStyle/>
          <a:p>
            <a:r>
              <a:rPr lang="en-US" dirty="0"/>
              <a:t>Joseph Kimbowa – Key Insights</a:t>
            </a:r>
          </a:p>
        </p:txBody>
      </p:sp>
      <p:sp>
        <p:nvSpPr>
          <p:cNvPr id="3" name="Slide Number Placeholder 2">
            <a:extLst>
              <a:ext uri="{FF2B5EF4-FFF2-40B4-BE49-F238E27FC236}">
                <a16:creationId xmlns:a16="http://schemas.microsoft.com/office/drawing/2014/main" id="{07894310-768D-CB76-C125-BD670DE753F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4" name="Content Placeholder 3">
            <a:extLst>
              <a:ext uri="{FF2B5EF4-FFF2-40B4-BE49-F238E27FC236}">
                <a16:creationId xmlns:a16="http://schemas.microsoft.com/office/drawing/2014/main" id="{3B0CB315-F68A-862A-69B0-BBDCAC73DD40}"/>
              </a:ext>
            </a:extLst>
          </p:cNvPr>
          <p:cNvSpPr>
            <a:spLocks noGrp="1"/>
          </p:cNvSpPr>
          <p:nvPr>
            <p:ph idx="1"/>
          </p:nvPr>
        </p:nvSpPr>
        <p:spPr/>
        <p:txBody>
          <a:bodyPr>
            <a:normAutofit/>
          </a:bodyPr>
          <a:lstStyle/>
          <a:p>
            <a:r>
              <a:rPr lang="en-US" dirty="0"/>
              <a:t>Evidence-driven advocacy shapes policy and funding.</a:t>
            </a:r>
          </a:p>
          <a:p>
            <a:r>
              <a:rPr lang="en-US" dirty="0"/>
              <a:t>Inclusion-focused innovators drive organic adoption.</a:t>
            </a:r>
          </a:p>
          <a:p>
            <a:r>
              <a:rPr lang="en-US" dirty="0"/>
              <a:t>Visibility and trust close the gap between innovation and usage.</a:t>
            </a:r>
          </a:p>
          <a:p>
            <a:r>
              <a:rPr lang="en-US" dirty="0"/>
              <a:t>HiPipo bridges innovation and human impact.</a:t>
            </a:r>
          </a:p>
        </p:txBody>
      </p:sp>
    </p:spTree>
    <p:extLst>
      <p:ext uri="{BB962C8B-B14F-4D97-AF65-F5344CB8AC3E}">
        <p14:creationId xmlns:p14="http://schemas.microsoft.com/office/powerpoint/2010/main" val="3616669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B72E5-CC4B-7F12-1FC3-F34E8A1E1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B5BEBE-B8AD-130E-5592-B6C222A54509}"/>
              </a:ext>
            </a:extLst>
          </p:cNvPr>
          <p:cNvSpPr>
            <a:spLocks noGrp="1"/>
          </p:cNvSpPr>
          <p:nvPr>
            <p:ph type="title"/>
          </p:nvPr>
        </p:nvSpPr>
        <p:spPr/>
        <p:txBody>
          <a:bodyPr>
            <a:normAutofit/>
          </a:bodyPr>
          <a:lstStyle/>
          <a:p>
            <a:r>
              <a:rPr lang="en-US" dirty="0"/>
              <a:t>Dr. Jonathan Pinfolo – COO, DFI</a:t>
            </a:r>
            <a:br>
              <a:rPr lang="en-US" dirty="0"/>
            </a:br>
            <a:r>
              <a:rPr lang="en-US" dirty="0"/>
              <a:t>(Regional/Global Connector)</a:t>
            </a:r>
          </a:p>
        </p:txBody>
      </p:sp>
      <p:sp>
        <p:nvSpPr>
          <p:cNvPr id="3" name="Slide Number Placeholder 2">
            <a:extLst>
              <a:ext uri="{FF2B5EF4-FFF2-40B4-BE49-F238E27FC236}">
                <a16:creationId xmlns:a16="http://schemas.microsoft.com/office/drawing/2014/main" id="{A975E160-6007-3436-00E0-73B93B3D00BE}"/>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4" name="Content Placeholder 3">
            <a:extLst>
              <a:ext uri="{FF2B5EF4-FFF2-40B4-BE49-F238E27FC236}">
                <a16:creationId xmlns:a16="http://schemas.microsoft.com/office/drawing/2014/main" id="{7AE4BE69-3794-CC1E-85ED-3EDBB5283E9E}"/>
              </a:ext>
            </a:extLst>
          </p:cNvPr>
          <p:cNvSpPr>
            <a:spLocks noGrp="1"/>
          </p:cNvSpPr>
          <p:nvPr>
            <p:ph idx="1"/>
          </p:nvPr>
        </p:nvSpPr>
        <p:spPr/>
        <p:txBody>
          <a:bodyPr>
            <a:normAutofit fontScale="92500" lnSpcReduction="10000"/>
          </a:bodyPr>
          <a:lstStyle/>
          <a:p>
            <a:pPr marL="0" indent="0">
              <a:buNone/>
            </a:pPr>
            <a:r>
              <a:rPr lang="en-US" b="1" dirty="0"/>
              <a:t>Talking Point:</a:t>
            </a:r>
            <a:r>
              <a:rPr lang="en-US" dirty="0"/>
              <a:t> Market readiness is the key to IIPS adoption; technology alone is not enough.</a:t>
            </a:r>
          </a:p>
          <a:p>
            <a:r>
              <a:rPr lang="en-US" b="1" dirty="0"/>
              <a:t>Discussion Highlights:</a:t>
            </a:r>
            <a:endParaRPr lang="en-US" dirty="0"/>
          </a:p>
          <a:p>
            <a:r>
              <a:rPr lang="en-US" dirty="0"/>
              <a:t>DRPP links national payment switches into one interoperable network.</a:t>
            </a:r>
          </a:p>
          <a:p>
            <a:r>
              <a:rPr lang="en-US" dirty="0"/>
              <a:t>COMESA–HiPipo partnership: infrastructure + empowerment.</a:t>
            </a:r>
          </a:p>
          <a:p>
            <a:r>
              <a:rPr lang="en-US" dirty="0"/>
              <a:t>Blueprint for Africa: from borders to boardrooms.</a:t>
            </a:r>
          </a:p>
          <a:p>
            <a:r>
              <a:rPr lang="en-US" b="1" dirty="0"/>
              <a:t>Quote:</a:t>
            </a:r>
            <a:br>
              <a:rPr lang="en-US" dirty="0"/>
            </a:br>
            <a:r>
              <a:rPr lang="en-US" i="1" dirty="0"/>
              <a:t>“While we build the rails, HiPipo builds the confidence, skills, and trust that ensure adoption.”</a:t>
            </a:r>
            <a:endParaRPr lang="en-US" dirty="0"/>
          </a:p>
        </p:txBody>
      </p:sp>
    </p:spTree>
    <p:extLst>
      <p:ext uri="{BB962C8B-B14F-4D97-AF65-F5344CB8AC3E}">
        <p14:creationId xmlns:p14="http://schemas.microsoft.com/office/powerpoint/2010/main" val="421731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5DDCA-A264-97AB-8853-94EAB03B702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2FFCEF-536E-3AA4-1543-8AB955576080}"/>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7620AEA2-0764-8667-73A0-A9BFED7B9D66}"/>
              </a:ext>
            </a:extLst>
          </p:cNvPr>
          <p:cNvSpPr>
            <a:spLocks noGrp="1"/>
          </p:cNvSpPr>
          <p:nvPr>
            <p:ph type="title"/>
          </p:nvPr>
        </p:nvSpPr>
        <p:spPr/>
        <p:txBody>
          <a:bodyPr>
            <a:normAutofit/>
          </a:bodyPr>
          <a:lstStyle/>
          <a:p>
            <a:r>
              <a:rPr lang="en-US" sz="7200" dirty="0"/>
              <a:t>Dr. Jonathan Pinfolo – Key Insights</a:t>
            </a:r>
          </a:p>
        </p:txBody>
      </p:sp>
      <p:sp>
        <p:nvSpPr>
          <p:cNvPr id="4" name="Content Placeholder 3">
            <a:extLst>
              <a:ext uri="{FF2B5EF4-FFF2-40B4-BE49-F238E27FC236}">
                <a16:creationId xmlns:a16="http://schemas.microsoft.com/office/drawing/2014/main" id="{53D811E6-41D8-C4C0-D077-A0ECE7D6E241}"/>
              </a:ext>
            </a:extLst>
          </p:cNvPr>
          <p:cNvSpPr>
            <a:spLocks noGrp="1"/>
          </p:cNvSpPr>
          <p:nvPr>
            <p:ph idx="1"/>
          </p:nvPr>
        </p:nvSpPr>
        <p:spPr/>
        <p:txBody>
          <a:bodyPr>
            <a:normAutofit/>
          </a:bodyPr>
          <a:lstStyle/>
          <a:p>
            <a:r>
              <a:rPr lang="en-US" dirty="0"/>
              <a:t>DRPP as the backbone of regional financial integration.</a:t>
            </a:r>
          </a:p>
          <a:p>
            <a:r>
              <a:rPr lang="en-US" dirty="0"/>
              <a:t>Technology must meet market readiness.</a:t>
            </a:r>
          </a:p>
          <a:p>
            <a:r>
              <a:rPr lang="en-US" dirty="0"/>
              <a:t>Empowerment of women, FinTechs, and traders drives adoption.</a:t>
            </a:r>
          </a:p>
          <a:p>
            <a:r>
              <a:rPr lang="en-US" dirty="0"/>
              <a:t>The partnership model = blueprint for Africa.</a:t>
            </a:r>
          </a:p>
        </p:txBody>
      </p:sp>
    </p:spTree>
    <p:extLst>
      <p:ext uri="{BB962C8B-B14F-4D97-AF65-F5344CB8AC3E}">
        <p14:creationId xmlns:p14="http://schemas.microsoft.com/office/powerpoint/2010/main" val="2451649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5EF9-297D-5E80-AB35-F15AFFB75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7DDF83-EBFF-EC8A-D175-12FD36D2E9BA}"/>
              </a:ext>
            </a:extLst>
          </p:cNvPr>
          <p:cNvSpPr>
            <a:spLocks noGrp="1"/>
          </p:cNvSpPr>
          <p:nvPr>
            <p:ph type="title"/>
          </p:nvPr>
        </p:nvSpPr>
        <p:spPr/>
        <p:txBody>
          <a:bodyPr>
            <a:noAutofit/>
          </a:bodyPr>
          <a:lstStyle/>
          <a:p>
            <a:r>
              <a:rPr lang="en-US" sz="7900" dirty="0"/>
              <a:t>Doreen Nanfuka – Senior Programs Officer, HiPipo</a:t>
            </a:r>
          </a:p>
        </p:txBody>
      </p:sp>
      <p:sp>
        <p:nvSpPr>
          <p:cNvPr id="3" name="Slide Number Placeholder 2">
            <a:extLst>
              <a:ext uri="{FF2B5EF4-FFF2-40B4-BE49-F238E27FC236}">
                <a16:creationId xmlns:a16="http://schemas.microsoft.com/office/drawing/2014/main" id="{4E2ED653-7562-D64B-9417-21309369FF7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4" name="Content Placeholder 3">
            <a:extLst>
              <a:ext uri="{FF2B5EF4-FFF2-40B4-BE49-F238E27FC236}">
                <a16:creationId xmlns:a16="http://schemas.microsoft.com/office/drawing/2014/main" id="{11BC87B0-4737-312D-DECE-B3405318849D}"/>
              </a:ext>
            </a:extLst>
          </p:cNvPr>
          <p:cNvSpPr>
            <a:spLocks noGrp="1"/>
          </p:cNvSpPr>
          <p:nvPr>
            <p:ph idx="1"/>
          </p:nvPr>
        </p:nvSpPr>
        <p:spPr/>
        <p:txBody>
          <a:bodyPr>
            <a:normAutofit lnSpcReduction="10000"/>
          </a:bodyPr>
          <a:lstStyle/>
          <a:p>
            <a:pPr marL="0" indent="0">
              <a:buNone/>
            </a:pPr>
            <a:r>
              <a:rPr lang="en-US" b="1" dirty="0"/>
              <a:t>Talking Point:</a:t>
            </a:r>
            <a:r>
              <a:rPr lang="en-US" dirty="0"/>
              <a:t> Building confidence, trust, and identity is essential for adoption.</a:t>
            </a:r>
          </a:p>
          <a:p>
            <a:r>
              <a:rPr lang="en-US" b="1" dirty="0"/>
              <a:t>Discussion Highlights:</a:t>
            </a:r>
            <a:endParaRPr lang="en-US" dirty="0"/>
          </a:p>
          <a:p>
            <a:r>
              <a:rPr lang="en-US" dirty="0"/>
              <a:t>Major barriers: trust, access, and identification.</a:t>
            </a:r>
          </a:p>
          <a:p>
            <a:r>
              <a:rPr lang="en-US" dirty="0"/>
              <a:t>Need for simplified KYB/KYC processes.</a:t>
            </a:r>
          </a:p>
          <a:p>
            <a:r>
              <a:rPr lang="en-US" dirty="0"/>
              <a:t>Embedding IIPS into national frameworks.</a:t>
            </a:r>
          </a:p>
          <a:p>
            <a:r>
              <a:rPr lang="en-US" dirty="0"/>
              <a:t>Women and traders must see themselves in the digital economy.</a:t>
            </a:r>
          </a:p>
          <a:p>
            <a:r>
              <a:rPr lang="en-US" b="1" dirty="0"/>
              <a:t>Quote:</a:t>
            </a:r>
            <a:br>
              <a:rPr lang="en-US" dirty="0"/>
            </a:br>
            <a:r>
              <a:rPr lang="en-US" i="1" dirty="0"/>
              <a:t>“To drive adoption, we must build confidence, not just systems.”</a:t>
            </a:r>
            <a:endParaRPr lang="en-US" dirty="0"/>
          </a:p>
        </p:txBody>
      </p:sp>
    </p:spTree>
    <p:extLst>
      <p:ext uri="{BB962C8B-B14F-4D97-AF65-F5344CB8AC3E}">
        <p14:creationId xmlns:p14="http://schemas.microsoft.com/office/powerpoint/2010/main" val="201367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371CF-FC43-89EA-01F1-0FC4E7B9D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D409C5-714C-2F90-61C9-1DECFE4FBB33}"/>
              </a:ext>
            </a:extLst>
          </p:cNvPr>
          <p:cNvSpPr>
            <a:spLocks noGrp="1"/>
          </p:cNvSpPr>
          <p:nvPr>
            <p:ph type="title"/>
          </p:nvPr>
        </p:nvSpPr>
        <p:spPr/>
        <p:txBody>
          <a:bodyPr>
            <a:noAutofit/>
          </a:bodyPr>
          <a:lstStyle/>
          <a:p>
            <a:r>
              <a:rPr lang="en-US" sz="7900" dirty="0"/>
              <a:t>Closing Unifier – All Speakers</a:t>
            </a:r>
          </a:p>
        </p:txBody>
      </p:sp>
      <p:sp>
        <p:nvSpPr>
          <p:cNvPr id="3" name="Slide Number Placeholder 2">
            <a:extLst>
              <a:ext uri="{FF2B5EF4-FFF2-40B4-BE49-F238E27FC236}">
                <a16:creationId xmlns:a16="http://schemas.microsoft.com/office/drawing/2014/main" id="{45B2EC2A-4CBD-84E1-719B-BA7E0B6D44A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4" name="Content Placeholder 3">
            <a:extLst>
              <a:ext uri="{FF2B5EF4-FFF2-40B4-BE49-F238E27FC236}">
                <a16:creationId xmlns:a16="http://schemas.microsoft.com/office/drawing/2014/main" id="{0A2BF18E-56D8-6C62-25DA-1B025154C549}"/>
              </a:ext>
            </a:extLst>
          </p:cNvPr>
          <p:cNvSpPr>
            <a:spLocks noGrp="1"/>
          </p:cNvSpPr>
          <p:nvPr>
            <p:ph idx="1"/>
          </p:nvPr>
        </p:nvSpPr>
        <p:spPr/>
        <p:txBody>
          <a:bodyPr>
            <a:normAutofit/>
          </a:bodyPr>
          <a:lstStyle/>
          <a:p>
            <a:r>
              <a:rPr lang="en-US" b="1" dirty="0"/>
              <a:t>Unified Message:</a:t>
            </a:r>
            <a:br>
              <a:rPr lang="en-US" dirty="0"/>
            </a:br>
            <a:r>
              <a:rPr lang="en-US" i="1" dirty="0"/>
              <a:t>“HiPipo’s role is proving that IIPS are not just technology, they are human systems. By preparing FinTechs, empowering women, and building trust in DFS, we create the demand, capacity, and leadership needed to make inclusive instant payments the norm across Africa.”</a:t>
            </a:r>
            <a:endParaRPr lang="en-US" dirty="0"/>
          </a:p>
          <a:p>
            <a:r>
              <a:rPr lang="en-US" b="1" dirty="0"/>
              <a:t>Theme:</a:t>
            </a:r>
            <a:r>
              <a:rPr lang="en-US" dirty="0"/>
              <a:t> From Borders to Boardrooms – Inclusion is Africa’s foundation for resilience and growth.</a:t>
            </a:r>
          </a:p>
          <a:p>
            <a:pPr marL="0" indent="0">
              <a:buNone/>
            </a:pPr>
            <a:endParaRPr lang="en-US" dirty="0"/>
          </a:p>
        </p:txBody>
      </p:sp>
    </p:spTree>
    <p:extLst>
      <p:ext uri="{BB962C8B-B14F-4D97-AF65-F5344CB8AC3E}">
        <p14:creationId xmlns:p14="http://schemas.microsoft.com/office/powerpoint/2010/main" val="2879289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554C-7D80-FEA0-E597-ABC941DA14E2}"/>
              </a:ext>
            </a:extLst>
          </p:cNvPr>
          <p:cNvSpPr>
            <a:spLocks noGrp="1"/>
          </p:cNvSpPr>
          <p:nvPr>
            <p:ph type="title"/>
          </p:nvPr>
        </p:nvSpPr>
        <p:spPr>
          <a:xfrm>
            <a:off x="1676619" y="730251"/>
            <a:ext cx="18295802" cy="2651126"/>
          </a:xfrm>
        </p:spPr>
        <p:txBody>
          <a:bodyPr/>
          <a:lstStyle/>
          <a:p>
            <a:endParaRPr lang="en-US"/>
          </a:p>
        </p:txBody>
      </p:sp>
      <p:sp>
        <p:nvSpPr>
          <p:cNvPr id="3" name="Slide Number Placeholder 2">
            <a:extLst>
              <a:ext uri="{FF2B5EF4-FFF2-40B4-BE49-F238E27FC236}">
                <a16:creationId xmlns:a16="http://schemas.microsoft.com/office/drawing/2014/main" id="{6B2CFDEB-FF2A-B5A4-9BF0-F109A4DBAF99}"/>
              </a:ext>
            </a:extLst>
          </p:cNvPr>
          <p:cNvSpPr>
            <a:spLocks noGrp="1"/>
          </p:cNvSpPr>
          <p:nvPr>
            <p:ph type="sldNum" sz="quarter" idx="12"/>
          </p:nvPr>
        </p:nvSpPr>
        <p:spPr/>
        <p:txBody>
          <a:bodyPr/>
          <a:lstStyle/>
          <a:p>
            <a:fld id="{20AF9D7A-5BEE-9245-944A-197F51D542D9}" type="slidenum">
              <a:rPr lang="en-US" smtClean="0"/>
              <a:t>15</a:t>
            </a:fld>
            <a:endParaRPr lang="en-US"/>
          </a:p>
        </p:txBody>
      </p:sp>
    </p:spTree>
    <p:extLst>
      <p:ext uri="{BB962C8B-B14F-4D97-AF65-F5344CB8AC3E}">
        <p14:creationId xmlns:p14="http://schemas.microsoft.com/office/powerpoint/2010/main" val="2773194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AE53-4C04-6EEB-D69B-EDA4CC2278E7}"/>
              </a:ext>
            </a:extLst>
          </p:cNvPr>
          <p:cNvSpPr>
            <a:spLocks noGrp="1"/>
          </p:cNvSpPr>
          <p:nvPr>
            <p:ph type="title"/>
          </p:nvPr>
        </p:nvSpPr>
        <p:spPr/>
        <p:txBody>
          <a:bodyPr/>
          <a:lstStyle/>
          <a:p>
            <a:r>
              <a:rPr lang="en-US" dirty="0"/>
              <a:t>Introduction</a:t>
            </a:r>
          </a:p>
        </p:txBody>
      </p:sp>
      <p:sp>
        <p:nvSpPr>
          <p:cNvPr id="3" name="Slide Number Placeholder 2">
            <a:extLst>
              <a:ext uri="{FF2B5EF4-FFF2-40B4-BE49-F238E27FC236}">
                <a16:creationId xmlns:a16="http://schemas.microsoft.com/office/drawing/2014/main" id="{1C572363-9C3C-7EF9-053E-230B6917288A}"/>
              </a:ext>
            </a:extLst>
          </p:cNvPr>
          <p:cNvSpPr>
            <a:spLocks noGrp="1"/>
          </p:cNvSpPr>
          <p:nvPr>
            <p:ph type="sldNum" sz="quarter" idx="12"/>
          </p:nvPr>
        </p:nvSpPr>
        <p:spPr/>
        <p:txBody>
          <a:bodyPr/>
          <a:lstStyle/>
          <a:p>
            <a:fld id="{20AF9D7A-5BEE-9245-944A-197F51D542D9}" type="slidenum">
              <a:rPr lang="en-US" smtClean="0"/>
              <a:t>2</a:t>
            </a:fld>
            <a:endParaRPr lang="en-US"/>
          </a:p>
        </p:txBody>
      </p:sp>
      <p:sp>
        <p:nvSpPr>
          <p:cNvPr id="4" name="Content Placeholder 3">
            <a:extLst>
              <a:ext uri="{FF2B5EF4-FFF2-40B4-BE49-F238E27FC236}">
                <a16:creationId xmlns:a16="http://schemas.microsoft.com/office/drawing/2014/main" id="{A89F2CBB-A583-69D0-35FF-F64978405F50}"/>
              </a:ext>
            </a:extLst>
          </p:cNvPr>
          <p:cNvSpPr>
            <a:spLocks noGrp="1"/>
          </p:cNvSpPr>
          <p:nvPr>
            <p:ph idx="1"/>
          </p:nvPr>
        </p:nvSpPr>
        <p:spPr/>
        <p:txBody>
          <a:bodyPr/>
          <a:lstStyle/>
          <a:p>
            <a:r>
              <a:rPr lang="en-US" b="1" dirty="0"/>
              <a:t>Focus: </a:t>
            </a:r>
            <a:r>
              <a:rPr lang="en-US" dirty="0"/>
              <a:t>Advancing women, trade, and inclusion across Africa.</a:t>
            </a:r>
          </a:p>
          <a:p>
            <a:r>
              <a:rPr lang="en-US" b="1" dirty="0"/>
              <a:t>Framework: </a:t>
            </a:r>
            <a:r>
              <a:rPr lang="en-US" dirty="0"/>
              <a:t>Inclusive Instant Payment Systems (IIPS) as catalysts for dignity, health, wealth, and opportunity.</a:t>
            </a:r>
          </a:p>
          <a:p>
            <a:r>
              <a:rPr lang="en-US" b="1" dirty="0"/>
              <a:t>Theme: </a:t>
            </a:r>
            <a:r>
              <a:rPr lang="en-US" dirty="0"/>
              <a:t>From borders to boardrooms – where technology meets humanity. </a:t>
            </a:r>
          </a:p>
          <a:p>
            <a:r>
              <a:rPr lang="en-US" b="1" dirty="0"/>
              <a:t>Broadcast URL:</a:t>
            </a:r>
            <a:r>
              <a:rPr lang="en-US" dirty="0"/>
              <a:t> </a:t>
            </a:r>
            <a:r>
              <a:rPr lang="en-US" dirty="0">
                <a:hlinkClick r:id="rId2"/>
              </a:rPr>
              <a:t>https://www.youtube.com/watch?v=hhQcOxwt3mc</a:t>
            </a:r>
            <a:r>
              <a:rPr lang="en-US" dirty="0"/>
              <a:t> </a:t>
            </a:r>
          </a:p>
        </p:txBody>
      </p:sp>
    </p:spTree>
    <p:extLst>
      <p:ext uri="{BB962C8B-B14F-4D97-AF65-F5344CB8AC3E}">
        <p14:creationId xmlns:p14="http://schemas.microsoft.com/office/powerpoint/2010/main" val="31441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97D3-0577-25E3-ABEB-5F102B2A36E1}"/>
              </a:ext>
            </a:extLst>
          </p:cNvPr>
          <p:cNvSpPr>
            <a:spLocks noGrp="1"/>
          </p:cNvSpPr>
          <p:nvPr>
            <p:ph type="title"/>
          </p:nvPr>
        </p:nvSpPr>
        <p:spPr/>
        <p:txBody>
          <a:bodyPr>
            <a:normAutofit/>
          </a:bodyPr>
          <a:lstStyle/>
          <a:p>
            <a:r>
              <a:rPr lang="en-US" dirty="0"/>
              <a:t>Innocent Kawooya, NIM – CEO, HiPipo</a:t>
            </a:r>
          </a:p>
        </p:txBody>
      </p:sp>
      <p:sp>
        <p:nvSpPr>
          <p:cNvPr id="3" name="Slide Number Placeholder 2">
            <a:extLst>
              <a:ext uri="{FF2B5EF4-FFF2-40B4-BE49-F238E27FC236}">
                <a16:creationId xmlns:a16="http://schemas.microsoft.com/office/drawing/2014/main" id="{E84C6745-EE2B-F2D3-8753-A5D9B380154E}"/>
              </a:ext>
            </a:extLst>
          </p:cNvPr>
          <p:cNvSpPr>
            <a:spLocks noGrp="1"/>
          </p:cNvSpPr>
          <p:nvPr>
            <p:ph type="sldNum" sz="quarter" idx="12"/>
          </p:nvPr>
        </p:nvSpPr>
        <p:spPr/>
        <p:txBody>
          <a:bodyPr/>
          <a:lstStyle/>
          <a:p>
            <a:fld id="{20AF9D7A-5BEE-9245-944A-197F51D542D9}" type="slidenum">
              <a:rPr lang="en-US" smtClean="0"/>
              <a:t>3</a:t>
            </a:fld>
            <a:endParaRPr lang="en-US"/>
          </a:p>
        </p:txBody>
      </p:sp>
      <p:sp>
        <p:nvSpPr>
          <p:cNvPr id="4" name="Content Placeholder 3">
            <a:extLst>
              <a:ext uri="{FF2B5EF4-FFF2-40B4-BE49-F238E27FC236}">
                <a16:creationId xmlns:a16="http://schemas.microsoft.com/office/drawing/2014/main" id="{1B79111F-D614-819D-F6C6-661A1AF8AA36}"/>
              </a:ext>
            </a:extLst>
          </p:cNvPr>
          <p:cNvSpPr>
            <a:spLocks noGrp="1"/>
          </p:cNvSpPr>
          <p:nvPr>
            <p:ph idx="1"/>
          </p:nvPr>
        </p:nvSpPr>
        <p:spPr/>
        <p:txBody>
          <a:bodyPr>
            <a:normAutofit fontScale="92500" lnSpcReduction="10000"/>
          </a:bodyPr>
          <a:lstStyle/>
          <a:p>
            <a:r>
              <a:rPr lang="en-US" b="1" dirty="0"/>
              <a:t>Talking Point:</a:t>
            </a:r>
            <a:r>
              <a:rPr lang="en-US" dirty="0"/>
              <a:t> IIPS is the last-mile hook for financial inclusion, where technology meets dignity, health, wealth, and opportunity.</a:t>
            </a:r>
          </a:p>
          <a:p>
            <a:r>
              <a:rPr lang="en-US" b="1" dirty="0"/>
              <a:t>Discussion Highlights:</a:t>
            </a:r>
            <a:endParaRPr lang="en-US" dirty="0"/>
          </a:p>
          <a:p>
            <a:r>
              <a:rPr lang="en-US" dirty="0"/>
              <a:t>Dignity belongs at the center of financial inclusion.</a:t>
            </a:r>
          </a:p>
          <a:p>
            <a:r>
              <a:rPr lang="en-US" dirty="0"/>
              <a:t>Policy must embed IIPS into national frameworks.</a:t>
            </a:r>
          </a:p>
          <a:p>
            <a:r>
              <a:rPr lang="en-US" dirty="0"/>
              <a:t>The future of inclusive payments in Africa.</a:t>
            </a:r>
          </a:p>
          <a:p>
            <a:r>
              <a:rPr lang="en-US" b="1" dirty="0"/>
              <a:t>Quote:</a:t>
            </a:r>
            <a:br>
              <a:rPr lang="en-US" dirty="0"/>
            </a:br>
            <a:r>
              <a:rPr lang="en-US" i="1" dirty="0"/>
              <a:t>“When we talk about IIPS, we must see beyond the pipes and platforms. It is the moment where technology becomes dignity for a mother trader.”</a:t>
            </a:r>
            <a:endParaRPr lang="en-US" dirty="0"/>
          </a:p>
          <a:p>
            <a:endParaRPr lang="en-US" dirty="0"/>
          </a:p>
        </p:txBody>
      </p:sp>
    </p:spTree>
    <p:extLst>
      <p:ext uri="{BB962C8B-B14F-4D97-AF65-F5344CB8AC3E}">
        <p14:creationId xmlns:p14="http://schemas.microsoft.com/office/powerpoint/2010/main" val="265395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CCADE5-F06F-E1F5-07E4-AC6046CAF5EE}"/>
              </a:ext>
            </a:extLst>
          </p:cNvPr>
          <p:cNvSpPr>
            <a:spLocks noGrp="1"/>
          </p:cNvSpPr>
          <p:nvPr>
            <p:ph type="sldNum" sz="quarter" idx="12"/>
          </p:nvPr>
        </p:nvSpPr>
        <p:spPr/>
        <p:txBody>
          <a:bodyPr/>
          <a:lstStyle/>
          <a:p>
            <a:fld id="{20AF9D7A-5BEE-9245-944A-197F51D542D9}" type="slidenum">
              <a:rPr lang="en-US" smtClean="0"/>
              <a:t>4</a:t>
            </a:fld>
            <a:endParaRPr lang="en-US"/>
          </a:p>
        </p:txBody>
      </p:sp>
      <p:sp>
        <p:nvSpPr>
          <p:cNvPr id="3" name="Title 2">
            <a:extLst>
              <a:ext uri="{FF2B5EF4-FFF2-40B4-BE49-F238E27FC236}">
                <a16:creationId xmlns:a16="http://schemas.microsoft.com/office/drawing/2014/main" id="{40FE1ABE-424A-8135-6528-D4AFF70D6EE2}"/>
              </a:ext>
            </a:extLst>
          </p:cNvPr>
          <p:cNvSpPr>
            <a:spLocks noGrp="1"/>
          </p:cNvSpPr>
          <p:nvPr>
            <p:ph type="title"/>
          </p:nvPr>
        </p:nvSpPr>
        <p:spPr/>
        <p:txBody>
          <a:bodyPr/>
          <a:lstStyle/>
          <a:p>
            <a:r>
              <a:rPr lang="en-US" dirty="0"/>
              <a:t>Innocent Kawooya – Key Insights</a:t>
            </a:r>
          </a:p>
        </p:txBody>
      </p:sp>
      <p:sp>
        <p:nvSpPr>
          <p:cNvPr id="4" name="Content Placeholder 3">
            <a:extLst>
              <a:ext uri="{FF2B5EF4-FFF2-40B4-BE49-F238E27FC236}">
                <a16:creationId xmlns:a16="http://schemas.microsoft.com/office/drawing/2014/main" id="{3443FEFD-8D90-D2E1-0B8D-8A8CC734E0C0}"/>
              </a:ext>
            </a:extLst>
          </p:cNvPr>
          <p:cNvSpPr>
            <a:spLocks noGrp="1"/>
          </p:cNvSpPr>
          <p:nvPr>
            <p:ph idx="1"/>
          </p:nvPr>
        </p:nvSpPr>
        <p:spPr/>
        <p:txBody>
          <a:bodyPr/>
          <a:lstStyle/>
          <a:p>
            <a:r>
              <a:rPr lang="en-US" dirty="0"/>
              <a:t>IIPS = Last-mile hook for inclusion.</a:t>
            </a:r>
          </a:p>
          <a:p>
            <a:r>
              <a:rPr lang="en-US" dirty="0"/>
              <a:t>Inclusion = Dignity, not just access.</a:t>
            </a:r>
          </a:p>
          <a:p>
            <a:r>
              <a:rPr lang="en-US" dirty="0"/>
              <a:t>HiPipo’s Include Everyone Program empowers FinTechs, women, and traders.</a:t>
            </a:r>
          </a:p>
          <a:p>
            <a:r>
              <a:rPr lang="en-US" dirty="0"/>
              <a:t>Policy integration is essential for scaling trust and adoption.</a:t>
            </a:r>
          </a:p>
          <a:p>
            <a:r>
              <a:rPr lang="en-US" dirty="0"/>
              <a:t>Vision: Human systems, not just digital systems.</a:t>
            </a:r>
          </a:p>
          <a:p>
            <a:endParaRPr lang="en-US" dirty="0"/>
          </a:p>
        </p:txBody>
      </p:sp>
    </p:spTree>
    <p:extLst>
      <p:ext uri="{BB962C8B-B14F-4D97-AF65-F5344CB8AC3E}">
        <p14:creationId xmlns:p14="http://schemas.microsoft.com/office/powerpoint/2010/main" val="3419833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1E202-A9CA-B1A6-6967-C6847A0D59C2}"/>
              </a:ext>
            </a:extLst>
          </p:cNvPr>
          <p:cNvSpPr>
            <a:spLocks noGrp="1"/>
          </p:cNvSpPr>
          <p:nvPr>
            <p:ph type="title"/>
          </p:nvPr>
        </p:nvSpPr>
        <p:spPr>
          <a:xfrm>
            <a:off x="1676618" y="730251"/>
            <a:ext cx="16935232" cy="3199190"/>
          </a:xfrm>
        </p:spPr>
        <p:txBody>
          <a:bodyPr>
            <a:normAutofit fontScale="90000"/>
          </a:bodyPr>
          <a:lstStyle/>
          <a:p>
            <a:r>
              <a:rPr lang="en-US" dirty="0"/>
              <a:t>Nicholas Kalungi – COO, HiPipo (Strategic &amp; Policy Anchor)</a:t>
            </a:r>
          </a:p>
        </p:txBody>
      </p:sp>
      <p:sp>
        <p:nvSpPr>
          <p:cNvPr id="3" name="Slide Number Placeholder 2">
            <a:extLst>
              <a:ext uri="{FF2B5EF4-FFF2-40B4-BE49-F238E27FC236}">
                <a16:creationId xmlns:a16="http://schemas.microsoft.com/office/drawing/2014/main" id="{A2DB9C76-6EC6-48BE-3A77-93A398BA574E}"/>
              </a:ext>
            </a:extLst>
          </p:cNvPr>
          <p:cNvSpPr>
            <a:spLocks noGrp="1"/>
          </p:cNvSpPr>
          <p:nvPr>
            <p:ph type="sldNum" sz="quarter" idx="12"/>
          </p:nvPr>
        </p:nvSpPr>
        <p:spPr/>
        <p:txBody>
          <a:bodyPr/>
          <a:lstStyle/>
          <a:p>
            <a:fld id="{20AF9D7A-5BEE-9245-944A-197F51D542D9}" type="slidenum">
              <a:rPr lang="en-US" smtClean="0"/>
              <a:t>5</a:t>
            </a:fld>
            <a:endParaRPr lang="en-US"/>
          </a:p>
        </p:txBody>
      </p:sp>
      <p:pic>
        <p:nvPicPr>
          <p:cNvPr id="7" name="Picture Placeholder 6" descr="A group of people on a stage&#10;&#10;AI-generated content may be incorrect.">
            <a:extLst>
              <a:ext uri="{FF2B5EF4-FFF2-40B4-BE49-F238E27FC236}">
                <a16:creationId xmlns:a16="http://schemas.microsoft.com/office/drawing/2014/main" id="{12584E5E-6C92-7E6D-818F-26A699FBECD8}"/>
              </a:ext>
            </a:extLst>
          </p:cNvPr>
          <p:cNvPicPr>
            <a:picLocks noGrp="1" noChangeAspect="1"/>
          </p:cNvPicPr>
          <p:nvPr>
            <p:ph type="pic" sz="quarter" idx="13"/>
          </p:nvPr>
        </p:nvPicPr>
        <p:blipFill>
          <a:blip r:embed="rId2"/>
          <a:srcRect l="16622" r="16622"/>
          <a:stretch>
            <a:fillRect/>
          </a:stretch>
        </p:blipFill>
        <p:spPr/>
      </p:pic>
      <p:sp>
        <p:nvSpPr>
          <p:cNvPr id="5" name="Content Placeholder 4">
            <a:extLst>
              <a:ext uri="{FF2B5EF4-FFF2-40B4-BE49-F238E27FC236}">
                <a16:creationId xmlns:a16="http://schemas.microsoft.com/office/drawing/2014/main" id="{CBFD640A-234A-A85E-3988-E055142F9127}"/>
              </a:ext>
            </a:extLst>
          </p:cNvPr>
          <p:cNvSpPr>
            <a:spLocks noGrp="1"/>
          </p:cNvSpPr>
          <p:nvPr>
            <p:ph idx="1"/>
          </p:nvPr>
        </p:nvSpPr>
        <p:spPr/>
        <p:txBody>
          <a:bodyPr>
            <a:normAutofit fontScale="77500" lnSpcReduction="20000"/>
          </a:bodyPr>
          <a:lstStyle/>
          <a:p>
            <a:pPr marL="0" indent="0">
              <a:buNone/>
            </a:pPr>
            <a:br>
              <a:rPr lang="en-US" dirty="0"/>
            </a:br>
            <a:r>
              <a:rPr lang="en-US" b="1" dirty="0"/>
              <a:t>Talking Point:</a:t>
            </a:r>
            <a:r>
              <a:rPr lang="en-US" dirty="0"/>
              <a:t> For IIPS to succeed, they must be embedded into national and regional frameworks.</a:t>
            </a:r>
          </a:p>
          <a:p>
            <a:r>
              <a:rPr lang="en-US" b="1" dirty="0"/>
              <a:t>Discussion Highlights:</a:t>
            </a:r>
            <a:endParaRPr lang="en-US" dirty="0"/>
          </a:p>
          <a:p>
            <a:r>
              <a:rPr lang="en-US" dirty="0"/>
              <a:t>Policy determines whether financial innovations succeed or remain pilots.</a:t>
            </a:r>
          </a:p>
          <a:p>
            <a:r>
              <a:rPr lang="en-US" dirty="0"/>
              <a:t>Integration of IIPS into COMESA frameworks.</a:t>
            </a:r>
          </a:p>
          <a:p>
            <a:r>
              <a:rPr lang="en-US" dirty="0"/>
              <a:t>Readiness of FinTechs and traders is vital for sustainability.</a:t>
            </a:r>
          </a:p>
          <a:p>
            <a:r>
              <a:rPr lang="en-US" b="1" dirty="0"/>
              <a:t>Quote:</a:t>
            </a:r>
            <a:br>
              <a:rPr lang="en-US" dirty="0"/>
            </a:br>
            <a:r>
              <a:rPr lang="en-US" i="1" dirty="0"/>
              <a:t>“Policy, infrastructure, and community preparedness must work hand-in-hand. That is the only way to sustain adoption.”</a:t>
            </a:r>
            <a:endParaRPr lang="en-US" dirty="0"/>
          </a:p>
          <a:p>
            <a:endParaRPr lang="en-US" dirty="0"/>
          </a:p>
        </p:txBody>
      </p:sp>
    </p:spTree>
    <p:extLst>
      <p:ext uri="{BB962C8B-B14F-4D97-AF65-F5344CB8AC3E}">
        <p14:creationId xmlns:p14="http://schemas.microsoft.com/office/powerpoint/2010/main" val="182961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E8DBD-E439-C0C3-32AE-886BFC109511}"/>
              </a:ext>
            </a:extLst>
          </p:cNvPr>
          <p:cNvSpPr>
            <a:spLocks noGrp="1"/>
          </p:cNvSpPr>
          <p:nvPr>
            <p:ph type="title"/>
          </p:nvPr>
        </p:nvSpPr>
        <p:spPr>
          <a:xfrm>
            <a:off x="1676618" y="730251"/>
            <a:ext cx="15335032" cy="3199190"/>
          </a:xfrm>
        </p:spPr>
        <p:txBody>
          <a:bodyPr>
            <a:normAutofit/>
          </a:bodyPr>
          <a:lstStyle/>
          <a:p>
            <a:r>
              <a:rPr lang="en-US" dirty="0"/>
              <a:t>Nicholas Kalungi – Key Insights</a:t>
            </a:r>
          </a:p>
        </p:txBody>
      </p:sp>
      <p:sp>
        <p:nvSpPr>
          <p:cNvPr id="3" name="Content Placeholder 2">
            <a:extLst>
              <a:ext uri="{FF2B5EF4-FFF2-40B4-BE49-F238E27FC236}">
                <a16:creationId xmlns:a16="http://schemas.microsoft.com/office/drawing/2014/main" id="{BE75F847-80A4-2927-C53C-18F11A6AAC3B}"/>
              </a:ext>
            </a:extLst>
          </p:cNvPr>
          <p:cNvSpPr>
            <a:spLocks noGrp="1"/>
          </p:cNvSpPr>
          <p:nvPr>
            <p:ph idx="1"/>
          </p:nvPr>
        </p:nvSpPr>
        <p:spPr/>
        <p:txBody>
          <a:bodyPr/>
          <a:lstStyle/>
          <a:p>
            <a:r>
              <a:rPr lang="en-US" dirty="0"/>
              <a:t>IIPS success = policy + market readiness.</a:t>
            </a:r>
          </a:p>
          <a:p>
            <a:r>
              <a:rPr lang="en-US" dirty="0"/>
              <a:t>COMESA as a testbed for regional integration.</a:t>
            </a:r>
          </a:p>
          <a:p>
            <a:r>
              <a:rPr lang="en-US" dirty="0"/>
              <a:t>Collaboration with CBC, central banks, and mobile network operators.</a:t>
            </a:r>
          </a:p>
          <a:p>
            <a:r>
              <a:rPr lang="en-US" dirty="0"/>
              <a:t>Proof that inclusion and policy must align to create real economic transformation.</a:t>
            </a:r>
          </a:p>
          <a:p>
            <a:endParaRPr lang="en-US" dirty="0"/>
          </a:p>
        </p:txBody>
      </p:sp>
      <p:sp>
        <p:nvSpPr>
          <p:cNvPr id="4" name="Slide Number Placeholder 3">
            <a:extLst>
              <a:ext uri="{FF2B5EF4-FFF2-40B4-BE49-F238E27FC236}">
                <a16:creationId xmlns:a16="http://schemas.microsoft.com/office/drawing/2014/main" id="{87D5AD07-1EF8-30C1-F738-BCBEC8ED8559}"/>
              </a:ext>
            </a:extLst>
          </p:cNvPr>
          <p:cNvSpPr>
            <a:spLocks noGrp="1"/>
          </p:cNvSpPr>
          <p:nvPr>
            <p:ph type="sldNum" sz="quarter" idx="12"/>
          </p:nvPr>
        </p:nvSpPr>
        <p:spPr/>
        <p:txBody>
          <a:bodyPr/>
          <a:lstStyle/>
          <a:p>
            <a:fld id="{20AF9D7A-5BEE-9245-944A-197F51D542D9}" type="slidenum">
              <a:rPr lang="en-US" smtClean="0"/>
              <a:t>6</a:t>
            </a:fld>
            <a:endParaRPr lang="en-US"/>
          </a:p>
        </p:txBody>
      </p:sp>
      <p:pic>
        <p:nvPicPr>
          <p:cNvPr id="7" name="Picture Placeholder 6" descr="A black background with white text&#10;&#10;AI-generated content may be incorrect.">
            <a:extLst>
              <a:ext uri="{FF2B5EF4-FFF2-40B4-BE49-F238E27FC236}">
                <a16:creationId xmlns:a16="http://schemas.microsoft.com/office/drawing/2014/main" id="{75224D50-2A8E-1761-9A6C-C2A1CB548C1E}"/>
              </a:ext>
            </a:extLst>
          </p:cNvPr>
          <p:cNvPicPr>
            <a:picLocks noGrp="1" noChangeAspect="1"/>
          </p:cNvPicPr>
          <p:nvPr>
            <p:ph type="pic" sz="quarter" idx="13"/>
          </p:nvPr>
        </p:nvPicPr>
        <p:blipFill>
          <a:blip r:embed="rId2"/>
          <a:srcRect/>
          <a:stretch>
            <a:fillRect/>
          </a:stretch>
        </p:blipFill>
        <p:spPr/>
      </p:pic>
    </p:spTree>
    <p:extLst>
      <p:ext uri="{BB962C8B-B14F-4D97-AF65-F5344CB8AC3E}">
        <p14:creationId xmlns:p14="http://schemas.microsoft.com/office/powerpoint/2010/main" val="385417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3EFEA-07FA-ABFA-83DC-C830373282C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E83570-4C80-F1CA-7437-F4855F360137}"/>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C88447DE-7351-8CD2-EFD1-1D109F033A15}"/>
              </a:ext>
            </a:extLst>
          </p:cNvPr>
          <p:cNvSpPr>
            <a:spLocks noGrp="1"/>
          </p:cNvSpPr>
          <p:nvPr>
            <p:ph type="title"/>
          </p:nvPr>
        </p:nvSpPr>
        <p:spPr>
          <a:xfrm>
            <a:off x="1676618" y="730251"/>
            <a:ext cx="19202181" cy="2651126"/>
          </a:xfrm>
        </p:spPr>
        <p:txBody>
          <a:bodyPr>
            <a:normAutofit/>
          </a:bodyPr>
          <a:lstStyle/>
          <a:p>
            <a:r>
              <a:rPr lang="en-US" sz="7200" dirty="0"/>
              <a:t>Charlotte Neeza – FinTech Events Manager, HiPipo (Community &amp; Ecosystem Voice)</a:t>
            </a:r>
          </a:p>
        </p:txBody>
      </p:sp>
      <p:sp>
        <p:nvSpPr>
          <p:cNvPr id="4" name="Content Placeholder 3">
            <a:extLst>
              <a:ext uri="{FF2B5EF4-FFF2-40B4-BE49-F238E27FC236}">
                <a16:creationId xmlns:a16="http://schemas.microsoft.com/office/drawing/2014/main" id="{B5FE20F0-D81C-2650-2FE0-E697820C10B5}"/>
              </a:ext>
            </a:extLst>
          </p:cNvPr>
          <p:cNvSpPr>
            <a:spLocks noGrp="1"/>
          </p:cNvSpPr>
          <p:nvPr>
            <p:ph idx="1"/>
          </p:nvPr>
        </p:nvSpPr>
        <p:spPr/>
        <p:txBody>
          <a:bodyPr>
            <a:normAutofit fontScale="92500" lnSpcReduction="10000"/>
          </a:bodyPr>
          <a:lstStyle/>
          <a:p>
            <a:pPr marL="0" indent="0">
              <a:buNone/>
            </a:pPr>
            <a:br>
              <a:rPr lang="en-US" dirty="0"/>
            </a:br>
            <a:r>
              <a:rPr lang="en-US" b="1" dirty="0"/>
              <a:t>Talking Point:</a:t>
            </a:r>
            <a:r>
              <a:rPr lang="en-US" dirty="0"/>
              <a:t> Visibility builds trust and accelerates adoption for innovators and users.</a:t>
            </a:r>
          </a:p>
          <a:p>
            <a:r>
              <a:rPr lang="en-US" b="1" dirty="0"/>
              <a:t>Discussion Highlights:</a:t>
            </a:r>
            <a:endParaRPr lang="en-US" dirty="0"/>
          </a:p>
          <a:p>
            <a:r>
              <a:rPr lang="en-US" dirty="0"/>
              <a:t>Visibility drives trust and adoption.</a:t>
            </a:r>
          </a:p>
          <a:p>
            <a:r>
              <a:rPr lang="en-US" dirty="0"/>
              <a:t>40 Days 40 FinTechs generated 2.6B impressions globally.</a:t>
            </a:r>
          </a:p>
          <a:p>
            <a:r>
              <a:rPr lang="en-US" dirty="0"/>
              <a:t>Inclusion through storytelling and visibility.</a:t>
            </a:r>
          </a:p>
          <a:p>
            <a:r>
              <a:rPr lang="en-US" b="1" dirty="0"/>
              <a:t>Quote:</a:t>
            </a:r>
            <a:br>
              <a:rPr lang="en-US" dirty="0"/>
            </a:br>
            <a:r>
              <a:rPr lang="en-US" i="1" dirty="0"/>
              <a:t>“Inclusion means women innovators and traders see themselves in the digital economy, as leaders shaping its future.”</a:t>
            </a:r>
            <a:endParaRPr lang="en-US" dirty="0"/>
          </a:p>
          <a:p>
            <a:endParaRPr lang="en-US" dirty="0"/>
          </a:p>
        </p:txBody>
      </p:sp>
    </p:spTree>
    <p:extLst>
      <p:ext uri="{BB962C8B-B14F-4D97-AF65-F5344CB8AC3E}">
        <p14:creationId xmlns:p14="http://schemas.microsoft.com/office/powerpoint/2010/main" val="4216407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5ADB-CD56-4F5F-80B2-02B20C18954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7FCDFF-183F-8BA0-C487-24311C49C3ED}"/>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D1F0EB15-58A4-2BA2-AF9D-04EACC530E7E}"/>
              </a:ext>
            </a:extLst>
          </p:cNvPr>
          <p:cNvSpPr>
            <a:spLocks noGrp="1"/>
          </p:cNvSpPr>
          <p:nvPr>
            <p:ph type="title"/>
          </p:nvPr>
        </p:nvSpPr>
        <p:spPr/>
        <p:txBody>
          <a:bodyPr/>
          <a:lstStyle/>
          <a:p>
            <a:r>
              <a:rPr lang="en-US" dirty="0"/>
              <a:t>Charlotte Neeza – Key Insights</a:t>
            </a:r>
          </a:p>
        </p:txBody>
      </p:sp>
      <p:sp>
        <p:nvSpPr>
          <p:cNvPr id="4" name="Content Placeholder 3">
            <a:extLst>
              <a:ext uri="{FF2B5EF4-FFF2-40B4-BE49-F238E27FC236}">
                <a16:creationId xmlns:a16="http://schemas.microsoft.com/office/drawing/2014/main" id="{936AD54E-26E6-CB5F-FE0A-D166017E9F8B}"/>
              </a:ext>
            </a:extLst>
          </p:cNvPr>
          <p:cNvSpPr>
            <a:spLocks noGrp="1"/>
          </p:cNvSpPr>
          <p:nvPr>
            <p:ph idx="1"/>
          </p:nvPr>
        </p:nvSpPr>
        <p:spPr/>
        <p:txBody>
          <a:bodyPr/>
          <a:lstStyle/>
          <a:p>
            <a:r>
              <a:rPr lang="en-US" dirty="0"/>
              <a:t>Visibility is the bridge between innovation and trust.</a:t>
            </a:r>
          </a:p>
          <a:p>
            <a:r>
              <a:rPr lang="en-US" dirty="0"/>
              <a:t>Storytelling helps regulators and investors connect with FinTechs.</a:t>
            </a:r>
          </a:p>
          <a:p>
            <a:r>
              <a:rPr lang="en-US" dirty="0"/>
              <a:t>40 Days 40 FinTechs as a model for ecosystem building.</a:t>
            </a:r>
          </a:p>
          <a:p>
            <a:r>
              <a:rPr lang="en-US" dirty="0"/>
              <a:t>Inclusion through representation and leadership visibility.</a:t>
            </a:r>
          </a:p>
          <a:p>
            <a:endParaRPr lang="en-US" dirty="0"/>
          </a:p>
        </p:txBody>
      </p:sp>
    </p:spTree>
    <p:extLst>
      <p:ext uri="{BB962C8B-B14F-4D97-AF65-F5344CB8AC3E}">
        <p14:creationId xmlns:p14="http://schemas.microsoft.com/office/powerpoint/2010/main" val="1984791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9E562-3E0E-89CC-5CF9-845F328C58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F3F6E3-1237-C24E-C009-EBE6385C0B55}"/>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201236"/>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2400" b="0" i="0" u="none" strike="noStrike" kern="1200" cap="none" spc="0" normalizeH="0" baseline="0" noProof="0">
              <a:ln>
                <a:noFill/>
              </a:ln>
              <a:solidFill>
                <a:srgbClr val="201236"/>
              </a:solidFill>
              <a:effectLst/>
              <a:uLnTx/>
              <a:uFillTx/>
              <a:latin typeface="Arial" panose="020B0604020202020204"/>
              <a:ea typeface="+mn-ea"/>
              <a:cs typeface="+mn-cs"/>
            </a:endParaRPr>
          </a:p>
        </p:txBody>
      </p:sp>
      <p:sp>
        <p:nvSpPr>
          <p:cNvPr id="3" name="Title 2">
            <a:extLst>
              <a:ext uri="{FF2B5EF4-FFF2-40B4-BE49-F238E27FC236}">
                <a16:creationId xmlns:a16="http://schemas.microsoft.com/office/drawing/2014/main" id="{87A6FF00-7ECD-73A6-893E-47060D421FBE}"/>
              </a:ext>
            </a:extLst>
          </p:cNvPr>
          <p:cNvSpPr>
            <a:spLocks noGrp="1"/>
          </p:cNvSpPr>
          <p:nvPr>
            <p:ph type="title"/>
          </p:nvPr>
        </p:nvSpPr>
        <p:spPr/>
        <p:txBody>
          <a:bodyPr>
            <a:normAutofit/>
          </a:bodyPr>
          <a:lstStyle/>
          <a:p>
            <a:r>
              <a:rPr lang="en-US" sz="7200" dirty="0"/>
              <a:t>Joseph Kimbowa – Chief Content Officer, HiPipo (Impact &amp; Evidence Anchor)</a:t>
            </a:r>
          </a:p>
        </p:txBody>
      </p:sp>
      <p:sp>
        <p:nvSpPr>
          <p:cNvPr id="4" name="Content Placeholder 3">
            <a:extLst>
              <a:ext uri="{FF2B5EF4-FFF2-40B4-BE49-F238E27FC236}">
                <a16:creationId xmlns:a16="http://schemas.microsoft.com/office/drawing/2014/main" id="{6327024E-51B4-A9E9-869D-EAA326EC5405}"/>
              </a:ext>
            </a:extLst>
          </p:cNvPr>
          <p:cNvSpPr>
            <a:spLocks noGrp="1"/>
          </p:cNvSpPr>
          <p:nvPr>
            <p:ph idx="1"/>
          </p:nvPr>
        </p:nvSpPr>
        <p:spPr/>
        <p:txBody>
          <a:bodyPr>
            <a:normAutofit fontScale="92500" lnSpcReduction="10000"/>
          </a:bodyPr>
          <a:lstStyle/>
          <a:p>
            <a:br>
              <a:rPr lang="en-US" dirty="0"/>
            </a:br>
            <a:r>
              <a:rPr lang="en-US" b="1" dirty="0"/>
              <a:t>Talking Point:</a:t>
            </a:r>
            <a:r>
              <a:rPr lang="en-US" dirty="0"/>
              <a:t> Evidence proves that equipped innovators design for the underserved.</a:t>
            </a:r>
          </a:p>
          <a:p>
            <a:r>
              <a:rPr lang="en-US" b="1" dirty="0"/>
              <a:t>Discussion Highlights:</a:t>
            </a:r>
            <a:endParaRPr lang="en-US" dirty="0"/>
          </a:p>
          <a:p>
            <a:r>
              <a:rPr lang="en-US" dirty="0"/>
              <a:t>68% of FinTechs developed gender-intentional products.</a:t>
            </a:r>
          </a:p>
          <a:p>
            <a:r>
              <a:rPr lang="en-US" dirty="0"/>
              <a:t>88% found the program relevant to growth.</a:t>
            </a:r>
          </a:p>
          <a:p>
            <a:r>
              <a:rPr lang="en-US" dirty="0"/>
              <a:t>More than half now target women, youth, and SMEs.</a:t>
            </a:r>
          </a:p>
          <a:p>
            <a:r>
              <a:rPr lang="en-US" b="1" dirty="0"/>
              <a:t>Quote:</a:t>
            </a:r>
            <a:br>
              <a:rPr lang="en-US" dirty="0"/>
            </a:br>
            <a:r>
              <a:rPr lang="en-US" i="1" dirty="0"/>
              <a:t>“When innovators build for inclusion, they create real demand for IIPS to thrive and scale.”</a:t>
            </a:r>
            <a:endParaRPr lang="en-US" dirty="0"/>
          </a:p>
        </p:txBody>
      </p:sp>
    </p:spTree>
    <p:extLst>
      <p:ext uri="{BB962C8B-B14F-4D97-AF65-F5344CB8AC3E}">
        <p14:creationId xmlns:p14="http://schemas.microsoft.com/office/powerpoint/2010/main" val="1318729288"/>
      </p:ext>
    </p:extLst>
  </p:cSld>
  <p:clrMapOvr>
    <a:masterClrMapping/>
  </p:clrMapOvr>
</p:sld>
</file>

<file path=ppt/theme/theme1.xml><?xml version="1.0" encoding="utf-8"?>
<a:theme xmlns:a="http://schemas.openxmlformats.org/drawingml/2006/main" name="Office Theme">
  <a:themeElements>
    <a:clrScheme name="Mojaloop">
      <a:dk1>
        <a:srgbClr val="600130"/>
      </a:dk1>
      <a:lt1>
        <a:srgbClr val="FFFFFF"/>
      </a:lt1>
      <a:dk2>
        <a:srgbClr val="211336"/>
      </a:dk2>
      <a:lt2>
        <a:srgbClr val="FEFFFF"/>
      </a:lt2>
      <a:accent1>
        <a:srgbClr val="201236"/>
      </a:accent1>
      <a:accent2>
        <a:srgbClr val="D00B67"/>
      </a:accent2>
      <a:accent3>
        <a:srgbClr val="A8B700"/>
      </a:accent3>
      <a:accent4>
        <a:srgbClr val="19CAE0"/>
      </a:accent4>
      <a:accent5>
        <a:srgbClr val="FFAA00"/>
      </a:accent5>
      <a:accent6>
        <a:srgbClr val="600130"/>
      </a:accent6>
      <a:hlink>
        <a:srgbClr val="19CAE0"/>
      </a:hlink>
      <a:folHlink>
        <a:srgbClr val="A8B7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b2fc3e3-4049-4520-9bc5-99ad76a257ee" xsi:nil="true"/>
    <lcf76f155ced4ddcb4097134ff3c332f xmlns="af12d3ca-d309-4d9b-872e-f669d895b06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8" ma:contentTypeDescription="Create a new document." ma:contentTypeScope="" ma:versionID="d14d17e5fec397c4c49425efba305278">
  <xsd:schema xmlns:xsd="http://www.w3.org/2001/XMLSchema" xmlns:xs="http://www.w3.org/2001/XMLSchema" xmlns:p="http://schemas.microsoft.com/office/2006/metadata/properties" xmlns:ns2="af12d3ca-d309-4d9b-872e-f669d895b06e" xmlns:ns3="6354f033-77ec-451f-a4b1-89785309665d" xmlns:ns4="4b2fc3e3-4049-4520-9bc5-99ad76a257ee" targetNamespace="http://schemas.microsoft.com/office/2006/metadata/properties" ma:root="true" ma:fieldsID="b0bd89b2d0e63567577cc92316e7cbf7" ns2:_="" ns3:_="" ns4:_="">
    <xsd:import namespace="af12d3ca-d309-4d9b-872e-f669d895b06e"/>
    <xsd:import namespace="6354f033-77ec-451f-a4b1-89785309665d"/>
    <xsd:import namespace="4b2fc3e3-4049-4520-9bc5-99ad76a257e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4: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2d8eb733-7c8b-4a73-aed2-3a4473d23f5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2fc3e3-4049-4520-9bc5-99ad76a257e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de9567-c481-42f6-b191-116b25553921}" ma:internalName="TaxCatchAll" ma:showField="CatchAllData" ma:web="6354f033-77ec-451f-a4b1-8978530966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2.xml><?xml version="1.0" encoding="utf-8"?>
<ds:datastoreItem xmlns:ds="http://schemas.openxmlformats.org/officeDocument/2006/customXml" ds:itemID="{C1D56013-FFA3-4AA5-BFCF-7C4A0141612A}">
  <ds:schemaRefs>
    <ds:schemaRef ds:uri="4b2fc3e3-4049-4520-9bc5-99ad76a257ee"/>
    <ds:schemaRef ds:uri="6354f033-77ec-451f-a4b1-89785309665d"/>
    <ds:schemaRef ds:uri="af12d3ca-d309-4d9b-872e-f669d895b0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31993BF-A88A-4A25-889A-A76E33A83CD5}">
  <ds:schemaRefs>
    <ds:schemaRef ds:uri="4b2fc3e3-4049-4520-9bc5-99ad76a257ee"/>
    <ds:schemaRef ds:uri="6354f033-77ec-451f-a4b1-89785309665d"/>
    <ds:schemaRef ds:uri="af12d3ca-d309-4d9b-872e-f669d895b0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2073</TotalTime>
  <Words>903</Words>
  <Application>Microsoft Office PowerPoint</Application>
  <PresentationFormat>Custom</PresentationFormat>
  <Paragraphs>94</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From Borders to Boardrooms: Advancing Women, Trade and Inclusion</vt:lpstr>
      <vt:lpstr>Introduction</vt:lpstr>
      <vt:lpstr>Innocent Kawooya, NIM – CEO, HiPipo</vt:lpstr>
      <vt:lpstr>Innocent Kawooya – Key Insights</vt:lpstr>
      <vt:lpstr>Nicholas Kalungi – COO, HiPipo (Strategic &amp; Policy Anchor)</vt:lpstr>
      <vt:lpstr>Nicholas Kalungi – Key Insights</vt:lpstr>
      <vt:lpstr>Charlotte Neeza – FinTech Events Manager, HiPipo (Community &amp; Ecosystem Voice)</vt:lpstr>
      <vt:lpstr>Charlotte Neeza – Key Insights</vt:lpstr>
      <vt:lpstr>Joseph Kimbowa – Chief Content Officer, HiPipo (Impact &amp; Evidence Anchor)</vt:lpstr>
      <vt:lpstr>Joseph Kimbowa – Key Insights</vt:lpstr>
      <vt:lpstr>Dr. Jonathan Pinfolo – COO, DFI (Regional/Global Connector)</vt:lpstr>
      <vt:lpstr>Dr. Jonathan Pinfolo – Key Insights</vt:lpstr>
      <vt:lpstr>Doreen Nanfuka – Senior Programs Officer, HiPipo</vt:lpstr>
      <vt:lpstr>Closing Unifier – All Speakers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Made of GOD</cp:lastModifiedBy>
  <cp:revision>4</cp:revision>
  <dcterms:created xsi:type="dcterms:W3CDTF">2020-01-08T21:13:28Z</dcterms:created>
  <dcterms:modified xsi:type="dcterms:W3CDTF">2025-10-18T10:55:13Z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y fmtid="{D5CDD505-2E9C-101B-9397-08002B2CF9AE}" pid="3" name="MediaServiceImageTags">
    <vt:lpwstr/>
  </property>
</Properties>
</file>